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68" name="Shape 168"/>
          <p:cNvSpPr/>
          <p:nvPr>
            <p:ph type="sldImg"/>
          </p:nvPr>
        </p:nvSpPr>
        <p:spPr>
          <a:xfrm>
            <a:off x="1143000" y="685800"/>
            <a:ext cx="4572000" cy="3429000"/>
          </a:xfrm>
          <a:prstGeom prst="rect">
            <a:avLst/>
          </a:prstGeom>
        </p:spPr>
        <p:txBody>
          <a:bodyPr/>
          <a:lstStyle/>
          <a:p>
            <a:pPr/>
          </a:p>
        </p:txBody>
      </p:sp>
      <p:sp>
        <p:nvSpPr>
          <p:cNvPr id="169" name="Shape 1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p:spTree>
      <p:nvGrpSpPr>
        <p:cNvPr id="1" name=""/>
        <p:cNvGrpSpPr/>
        <p:nvPr/>
      </p:nvGrpSpPr>
      <p:grpSpPr>
        <a:xfrm>
          <a:off x="0" y="0"/>
          <a:ext cx="0" cy="0"/>
          <a:chOff x="0" y="0"/>
          <a:chExt cx="0" cy="0"/>
        </a:xfrm>
      </p:grpSpPr>
      <p:sp>
        <p:nvSpPr>
          <p:cNvPr id="11" name="Autor y fecha"/>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12" name="Título de presentación"/>
          <p:cNvSpPr txBox="1"/>
          <p:nvPr>
            <p:ph type="title" hasCustomPrompt="1"/>
          </p:nvPr>
        </p:nvSpPr>
        <p:spPr>
          <a:xfrm>
            <a:off x="1206496" y="2574991"/>
            <a:ext cx="21971004" cy="4648201"/>
          </a:xfrm>
          <a:prstGeom prst="rect">
            <a:avLst/>
          </a:prstGeom>
        </p:spPr>
        <p:txBody>
          <a:bodyPr anchor="b"/>
          <a:lstStyle>
            <a:lvl1pPr>
              <a:defRPr spc="-232" sz="11600"/>
            </a:lvl1pPr>
          </a:lstStyle>
          <a:p>
            <a:pPr/>
            <a:r>
              <a:t>Título de presentación</a:t>
            </a:r>
          </a:p>
        </p:txBody>
      </p:sp>
      <p:sp>
        <p:nvSpPr>
          <p:cNvPr id="13" name="Nivel de texto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1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ólo título">
    <p:spTree>
      <p:nvGrpSpPr>
        <p:cNvPr id="1" name=""/>
        <p:cNvGrpSpPr/>
        <p:nvPr/>
      </p:nvGrpSpPr>
      <p:grpSpPr>
        <a:xfrm>
          <a:off x="0" y="0"/>
          <a:ext cx="0" cy="0"/>
          <a:chOff x="0" y="0"/>
          <a:chExt cx="0" cy="0"/>
        </a:xfrm>
      </p:grpSpPr>
      <p:sp>
        <p:nvSpPr>
          <p:cNvPr id="99" name="Título de diapositiva"/>
          <p:cNvSpPr txBox="1"/>
          <p:nvPr>
            <p:ph type="title" hasCustomPrompt="1"/>
          </p:nvPr>
        </p:nvSpPr>
        <p:spPr>
          <a:xfrm>
            <a:off x="1206500" y="1079500"/>
            <a:ext cx="21971000" cy="1434949"/>
          </a:xfrm>
          <a:prstGeom prst="rect">
            <a:avLst/>
          </a:prstGeom>
        </p:spPr>
        <p:txBody>
          <a:bodyPr/>
          <a:lstStyle/>
          <a:p>
            <a:pPr/>
            <a:r>
              <a:t>Título de diapositiva</a:t>
            </a:r>
          </a:p>
        </p:txBody>
      </p:sp>
      <p:sp>
        <p:nvSpPr>
          <p:cNvPr id="100"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10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genda">
    <p:spTree>
      <p:nvGrpSpPr>
        <p:cNvPr id="1" name=""/>
        <p:cNvGrpSpPr/>
        <p:nvPr/>
      </p:nvGrpSpPr>
      <p:grpSpPr>
        <a:xfrm>
          <a:off x="0" y="0"/>
          <a:ext cx="0" cy="0"/>
          <a:chOff x="0" y="0"/>
          <a:chExt cx="0" cy="0"/>
        </a:xfrm>
      </p:grpSpPr>
      <p:sp>
        <p:nvSpPr>
          <p:cNvPr id="108" name="Título de agenda"/>
          <p:cNvSpPr txBox="1"/>
          <p:nvPr>
            <p:ph type="title" hasCustomPrompt="1"/>
          </p:nvPr>
        </p:nvSpPr>
        <p:spPr>
          <a:xfrm>
            <a:off x="1206500" y="1079500"/>
            <a:ext cx="21971000" cy="1435100"/>
          </a:xfrm>
          <a:prstGeom prst="rect">
            <a:avLst/>
          </a:prstGeom>
        </p:spPr>
        <p:txBody>
          <a:bodyPr/>
          <a:lstStyle/>
          <a:p>
            <a:pPr/>
            <a:r>
              <a:t>Título de agenda</a:t>
            </a:r>
          </a:p>
        </p:txBody>
      </p:sp>
      <p:sp>
        <p:nvSpPr>
          <p:cNvPr id="109" name="Subtítulo de agend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agenda</a:t>
            </a:r>
          </a:p>
        </p:txBody>
      </p:sp>
      <p:sp>
        <p:nvSpPr>
          <p:cNvPr id="110" name="Nivel de texto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Temas de agenda</a:t>
            </a:r>
          </a:p>
          <a:p>
            <a:pPr lvl="1"/>
            <a:r>
              <a:t/>
            </a:r>
          </a:p>
          <a:p>
            <a:pPr lvl="2"/>
            <a:r>
              <a:t/>
            </a:r>
          </a:p>
          <a:p>
            <a:pPr lvl="3"/>
            <a:r>
              <a:t/>
            </a:r>
          </a:p>
          <a:p>
            <a:pPr lvl="4"/>
            <a:r>
              <a:t/>
            </a:r>
          </a:p>
        </p:txBody>
      </p:sp>
      <p:sp>
        <p:nvSpPr>
          <p:cNvPr id="11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claración">
    <p:spTree>
      <p:nvGrpSpPr>
        <p:cNvPr id="1" name=""/>
        <p:cNvGrpSpPr/>
        <p:nvPr/>
      </p:nvGrpSpPr>
      <p:grpSpPr>
        <a:xfrm>
          <a:off x="0" y="0"/>
          <a:ext cx="0" cy="0"/>
          <a:chOff x="0" y="0"/>
          <a:chExt cx="0" cy="0"/>
        </a:xfrm>
      </p:grpSpPr>
      <p:sp>
        <p:nvSpPr>
          <p:cNvPr id="118" name="Nivel de texto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Declaración</a:t>
            </a:r>
          </a:p>
          <a:p>
            <a:pPr lvl="1"/>
            <a:r>
              <a:t/>
            </a:r>
          </a:p>
          <a:p>
            <a:pPr lvl="2"/>
            <a:r>
              <a:t/>
            </a:r>
          </a:p>
          <a:p>
            <a:pPr lvl="3"/>
            <a:r>
              <a:t/>
            </a:r>
          </a:p>
          <a:p>
            <a:pPr lvl="4"/>
            <a:r>
              <a:t/>
            </a:r>
          </a:p>
        </p:txBody>
      </p:sp>
      <p:sp>
        <p:nvSpPr>
          <p:cNvPr id="11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ato grande">
    <p:spTree>
      <p:nvGrpSpPr>
        <p:cNvPr id="1" name=""/>
        <p:cNvGrpSpPr/>
        <p:nvPr/>
      </p:nvGrpSpPr>
      <p:grpSpPr>
        <a:xfrm>
          <a:off x="0" y="0"/>
          <a:ext cx="0" cy="0"/>
          <a:chOff x="0" y="0"/>
          <a:chExt cx="0" cy="0"/>
        </a:xfrm>
      </p:grpSpPr>
      <p:sp>
        <p:nvSpPr>
          <p:cNvPr id="126" name="Nivel de texto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27" name="Información del dato"/>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Información del dato</a:t>
            </a:r>
          </a:p>
        </p:txBody>
      </p:sp>
      <p:sp>
        <p:nvSpPr>
          <p:cNvPr id="12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spTree>
      <p:nvGrpSpPr>
        <p:cNvPr id="1" name=""/>
        <p:cNvGrpSpPr/>
        <p:nvPr/>
      </p:nvGrpSpPr>
      <p:grpSpPr>
        <a:xfrm>
          <a:off x="0" y="0"/>
          <a:ext cx="0" cy="0"/>
          <a:chOff x="0" y="0"/>
          <a:chExt cx="0" cy="0"/>
        </a:xfrm>
      </p:grpSpPr>
      <p:sp>
        <p:nvSpPr>
          <p:cNvPr id="135" name="Atribución"/>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Atribución</a:t>
            </a:r>
          </a:p>
        </p:txBody>
      </p:sp>
      <p:sp>
        <p:nvSpPr>
          <p:cNvPr id="136" name="Nivel de texto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“Frase celebre”</a:t>
            </a:r>
          </a:p>
          <a:p>
            <a:pPr lvl="1"/>
            <a:r>
              <a:t/>
            </a:r>
          </a:p>
          <a:p>
            <a:pPr lvl="2"/>
            <a:r>
              <a:t/>
            </a:r>
          </a:p>
          <a:p>
            <a:pPr lvl="3"/>
            <a:r>
              <a:t/>
            </a:r>
          </a:p>
          <a:p>
            <a:pPr lvl="4"/>
            <a:r>
              <a:t/>
            </a:r>
          </a:p>
        </p:txBody>
      </p:sp>
      <p:sp>
        <p:nvSpPr>
          <p:cNvPr id="13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spTree>
      <p:nvGrpSpPr>
        <p:cNvPr id="1" name=""/>
        <p:cNvGrpSpPr/>
        <p:nvPr/>
      </p:nvGrpSpPr>
      <p:grpSpPr>
        <a:xfrm>
          <a:off x="0" y="0"/>
          <a:ext cx="0" cy="0"/>
          <a:chOff x="0" y="0"/>
          <a:chExt cx="0" cy="0"/>
        </a:xfrm>
      </p:grpSpPr>
      <p:sp>
        <p:nvSpPr>
          <p:cNvPr id="144" name="Plato de ensalada con arroz frito, huevos duros y palillos"/>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45" name="Tazón con tortas de salmón, ensalada y hummus "/>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46" name="Plato de pasta pappardelle con mantequilla de perejil, avellanas tostadas y queso parmesano rallado"/>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47"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54" name="tazón de ensalada con arroz frito, huevos cocidos y palillos"/>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55" name="Número de diapositiva"/>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16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p:spTree>
      <p:nvGrpSpPr>
        <p:cNvPr id="1" name=""/>
        <p:cNvGrpSpPr/>
        <p:nvPr/>
      </p:nvGrpSpPr>
      <p:grpSpPr>
        <a:xfrm>
          <a:off x="0" y="0"/>
          <a:ext cx="0" cy="0"/>
          <a:chOff x="0" y="0"/>
          <a:chExt cx="0" cy="0"/>
        </a:xfrm>
      </p:grpSpPr>
      <p:sp>
        <p:nvSpPr>
          <p:cNvPr id="21" name="Aguacates y limones"/>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ítulo de presentación"/>
          <p:cNvSpPr txBox="1"/>
          <p:nvPr>
            <p:ph type="title" hasCustomPrompt="1"/>
          </p:nvPr>
        </p:nvSpPr>
        <p:spPr>
          <a:xfrm>
            <a:off x="1206500" y="7124700"/>
            <a:ext cx="21971000" cy="4648200"/>
          </a:xfrm>
          <a:prstGeom prst="rect">
            <a:avLst/>
          </a:prstGeom>
        </p:spPr>
        <p:txBody>
          <a:bodyPr anchor="b"/>
          <a:lstStyle>
            <a:lvl1pPr>
              <a:defRPr spc="-232" sz="11600"/>
            </a:lvl1pPr>
          </a:lstStyle>
          <a:p>
            <a:pPr/>
            <a:r>
              <a:t>Título de presentación</a:t>
            </a:r>
          </a:p>
        </p:txBody>
      </p:sp>
      <p:sp>
        <p:nvSpPr>
          <p:cNvPr id="23" name="Autor y fech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y fecha</a:t>
            </a:r>
          </a:p>
        </p:txBody>
      </p:sp>
      <p:sp>
        <p:nvSpPr>
          <p:cNvPr id="24" name="Nivel de texto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presentación</a:t>
            </a:r>
          </a:p>
          <a:p>
            <a:pPr lvl="1"/>
            <a:r>
              <a:t/>
            </a:r>
          </a:p>
          <a:p>
            <a:pPr lvl="2"/>
            <a:r>
              <a:t/>
            </a:r>
          </a:p>
          <a:p>
            <a:pPr lvl="3"/>
            <a:r>
              <a:t/>
            </a:r>
          </a:p>
          <a:p>
            <a:pPr lvl="4"/>
            <a:r>
              <a:t/>
            </a:r>
          </a:p>
        </p:txBody>
      </p:sp>
      <p:sp>
        <p:nvSpPr>
          <p:cNvPr id="2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foto alternativa">
    <p:spTree>
      <p:nvGrpSpPr>
        <p:cNvPr id="1" name=""/>
        <p:cNvGrpSpPr/>
        <p:nvPr/>
      </p:nvGrpSpPr>
      <p:grpSpPr>
        <a:xfrm>
          <a:off x="0" y="0"/>
          <a:ext cx="0" cy="0"/>
          <a:chOff x="0" y="0"/>
          <a:chExt cx="0" cy="0"/>
        </a:xfrm>
      </p:grpSpPr>
      <p:sp>
        <p:nvSpPr>
          <p:cNvPr id="32" name="Tazón con tortas de salmón, ensalada y hummus"/>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ítulo de diapositiva"/>
          <p:cNvSpPr txBox="1"/>
          <p:nvPr>
            <p:ph type="title" hasCustomPrompt="1"/>
          </p:nvPr>
        </p:nvSpPr>
        <p:spPr>
          <a:xfrm>
            <a:off x="1206500" y="1270000"/>
            <a:ext cx="9779000" cy="5882273"/>
          </a:xfrm>
          <a:prstGeom prst="rect">
            <a:avLst/>
          </a:prstGeom>
        </p:spPr>
        <p:txBody>
          <a:bodyPr anchor="b"/>
          <a:lstStyle/>
          <a:p>
            <a:pPr/>
            <a:r>
              <a:t>Título de diapositiva</a:t>
            </a:r>
          </a:p>
        </p:txBody>
      </p:sp>
      <p:sp>
        <p:nvSpPr>
          <p:cNvPr id="34" name="Nivel de texto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Subtítulo de diapositiva</a:t>
            </a:r>
          </a:p>
          <a:p>
            <a:pPr lvl="1"/>
            <a:r>
              <a:t/>
            </a:r>
          </a:p>
          <a:p>
            <a:pPr lvl="2"/>
            <a:r>
              <a:t/>
            </a:r>
          </a:p>
          <a:p>
            <a:pPr lvl="3"/>
            <a:r>
              <a:t/>
            </a:r>
          </a:p>
          <a:p>
            <a:pPr lvl="4"/>
            <a:r>
              <a:t/>
            </a:r>
          </a:p>
        </p:txBody>
      </p:sp>
      <p:sp>
        <p:nvSpPr>
          <p:cNvPr id="35"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42" name="Título de diapositiva"/>
          <p:cNvSpPr txBox="1"/>
          <p:nvPr>
            <p:ph type="title" hasCustomPrompt="1"/>
          </p:nvPr>
        </p:nvSpPr>
        <p:spPr>
          <a:prstGeom prst="rect">
            <a:avLst/>
          </a:prstGeom>
        </p:spPr>
        <p:txBody>
          <a:bodyPr/>
          <a:lstStyle/>
          <a:p>
            <a:pPr/>
            <a:r>
              <a:t>Título de diapositiva</a:t>
            </a:r>
          </a:p>
        </p:txBody>
      </p:sp>
      <p:sp>
        <p:nvSpPr>
          <p:cNvPr id="43" name="Subtítulo de diapositiva"/>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44" name="Nivel de texto 1…"/>
          <p:cNvSpPr txBox="1"/>
          <p:nvPr>
            <p:ph type="body" idx="1" hasCustomPrompt="1"/>
          </p:nvPr>
        </p:nvSpPr>
        <p:spPr>
          <a:prstGeom prst="rect">
            <a:avLst/>
          </a:prstGeom>
        </p:spPr>
        <p:txBody>
          <a:bodyPr/>
          <a:lstStyle/>
          <a:p>
            <a:pPr/>
            <a:r>
              <a:t>Texto en viñeta de diapositiva</a:t>
            </a:r>
          </a:p>
          <a:p>
            <a:pPr lvl="1"/>
            <a:r>
              <a:t/>
            </a:r>
          </a:p>
          <a:p>
            <a:pPr lvl="2"/>
            <a:r>
              <a:t/>
            </a:r>
          </a:p>
          <a:p>
            <a:pPr lvl="3"/>
            <a:r>
              <a:t/>
            </a:r>
          </a:p>
          <a:p>
            <a:pPr lvl="4"/>
            <a:r>
              <a:t/>
            </a:r>
          </a:p>
        </p:txBody>
      </p:sp>
      <p:sp>
        <p:nvSpPr>
          <p:cNvPr id="4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spTree>
      <p:nvGrpSpPr>
        <p:cNvPr id="1" name=""/>
        <p:cNvGrpSpPr/>
        <p:nvPr/>
      </p:nvGrpSpPr>
      <p:grpSpPr>
        <a:xfrm>
          <a:off x="0" y="0"/>
          <a:ext cx="0" cy="0"/>
          <a:chOff x="0" y="0"/>
          <a:chExt cx="0" cy="0"/>
        </a:xfrm>
      </p:grpSpPr>
      <p:sp>
        <p:nvSpPr>
          <p:cNvPr id="52" name="Nivel de texto 1…"/>
          <p:cNvSpPr txBox="1"/>
          <p:nvPr>
            <p:ph type="body" idx="1" hasCustomPrompt="1"/>
          </p:nvPr>
        </p:nvSpPr>
        <p:spPr>
          <a:prstGeom prst="rect">
            <a:avLst/>
          </a:prstGeom>
        </p:spPr>
        <p:txBody>
          <a:bodyPr numCol="2" spcCol="1098550"/>
          <a:lstStyle/>
          <a:p>
            <a:pPr/>
            <a:r>
              <a:t>Texto en viñeta de diapositiva</a:t>
            </a:r>
          </a:p>
          <a:p>
            <a:pPr lvl="1"/>
            <a:r>
              <a:t/>
            </a:r>
          </a:p>
          <a:p>
            <a:pPr lvl="2"/>
            <a:r>
              <a:t/>
            </a:r>
          </a:p>
          <a:p>
            <a:pPr lvl="3"/>
            <a:r>
              <a:t/>
            </a:r>
          </a:p>
          <a:p>
            <a:pPr lvl="4"/>
            <a:r>
              <a:t/>
            </a:r>
          </a:p>
        </p:txBody>
      </p:sp>
      <p:sp>
        <p:nvSpPr>
          <p:cNvPr id="5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0"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61"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62" name="Plato de pasta pappardelle con mantequilla de perejil, avellanas tostadas y queso parmesano rallado"/>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6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pequeño">
    <p:spTree>
      <p:nvGrpSpPr>
        <p:cNvPr id="1" name=""/>
        <p:cNvGrpSpPr/>
        <p:nvPr/>
      </p:nvGrpSpPr>
      <p:grpSpPr>
        <a:xfrm>
          <a:off x="0" y="0"/>
          <a:ext cx="0" cy="0"/>
          <a:chOff x="0" y="0"/>
          <a:chExt cx="0" cy="0"/>
        </a:xfrm>
      </p:grpSpPr>
      <p:sp>
        <p:nvSpPr>
          <p:cNvPr id="7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7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7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7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video grande">
    <p:spTree>
      <p:nvGrpSpPr>
        <p:cNvPr id="1" name=""/>
        <p:cNvGrpSpPr/>
        <p:nvPr/>
      </p:nvGrpSpPr>
      <p:grpSpPr>
        <a:xfrm>
          <a:off x="0" y="0"/>
          <a:ext cx="0" cy="0"/>
          <a:chOff x="0" y="0"/>
          <a:chExt cx="0" cy="0"/>
        </a:xfrm>
      </p:grpSpPr>
      <p:sp>
        <p:nvSpPr>
          <p:cNvPr id="81" name="Subtítulo de diapositiva"/>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Subtítulo de diapositiva</a:t>
            </a:r>
          </a:p>
        </p:txBody>
      </p:sp>
      <p:sp>
        <p:nvSpPr>
          <p:cNvPr id="82" name="Nivel de texto 1…"/>
          <p:cNvSpPr txBox="1"/>
          <p:nvPr>
            <p:ph type="body" sz="half" idx="1" hasCustomPrompt="1"/>
          </p:nvPr>
        </p:nvSpPr>
        <p:spPr>
          <a:xfrm>
            <a:off x="1206500" y="4248504"/>
            <a:ext cx="9779000" cy="8256630"/>
          </a:xfrm>
          <a:prstGeom prst="rect">
            <a:avLst/>
          </a:prstGeom>
        </p:spPr>
        <p:txBody>
          <a:bodyPr/>
          <a:lstStyle/>
          <a:p>
            <a:pPr/>
            <a:r>
              <a:t>Texto en viñeta de diapositiva</a:t>
            </a:r>
          </a:p>
          <a:p>
            <a:pPr lvl="1"/>
            <a:r>
              <a:t/>
            </a:r>
          </a:p>
          <a:p>
            <a:pPr lvl="2"/>
            <a:r>
              <a:t/>
            </a:r>
          </a:p>
          <a:p>
            <a:pPr lvl="3"/>
            <a:r>
              <a:t/>
            </a:r>
          </a:p>
          <a:p>
            <a:pPr lvl="4"/>
            <a:r>
              <a:t/>
            </a:r>
          </a:p>
        </p:txBody>
      </p:sp>
      <p:sp>
        <p:nvSpPr>
          <p:cNvPr id="83" name="Título de diapositiva"/>
          <p:cNvSpPr txBox="1"/>
          <p:nvPr>
            <p:ph type="title" hasCustomPrompt="1"/>
          </p:nvPr>
        </p:nvSpPr>
        <p:spPr>
          <a:xfrm>
            <a:off x="1206500" y="1079500"/>
            <a:ext cx="9779000" cy="1435100"/>
          </a:xfrm>
          <a:prstGeom prst="rect">
            <a:avLst/>
          </a:prstGeom>
        </p:spPr>
        <p:txBody>
          <a:bodyPr/>
          <a:lstStyle/>
          <a:p>
            <a:pPr/>
            <a:r>
              <a:t>Título de diapositiva</a:t>
            </a:r>
          </a:p>
        </p:txBody>
      </p:sp>
      <p:sp>
        <p:nvSpPr>
          <p:cNvPr id="8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ción">
    <p:spTree>
      <p:nvGrpSpPr>
        <p:cNvPr id="1" name=""/>
        <p:cNvGrpSpPr/>
        <p:nvPr/>
      </p:nvGrpSpPr>
      <p:grpSpPr>
        <a:xfrm>
          <a:off x="0" y="0"/>
          <a:ext cx="0" cy="0"/>
          <a:chOff x="0" y="0"/>
          <a:chExt cx="0" cy="0"/>
        </a:xfrm>
      </p:grpSpPr>
      <p:sp>
        <p:nvSpPr>
          <p:cNvPr id="91" name="Título de sección"/>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Título de sección</a:t>
            </a:r>
          </a:p>
        </p:txBody>
      </p:sp>
      <p:sp>
        <p:nvSpPr>
          <p:cNvPr id="92" name="Número de diapositiva"/>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ítulo de diapositiva"/>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Título de diapositiva</a:t>
            </a:r>
          </a:p>
        </p:txBody>
      </p:sp>
      <p:sp>
        <p:nvSpPr>
          <p:cNvPr id="3" name="Nivel de texto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Texto en viñeta de diapositiva</a:t>
            </a:r>
          </a:p>
          <a:p>
            <a:pPr lvl="1"/>
            <a:r>
              <a:t/>
            </a:r>
          </a:p>
          <a:p>
            <a:pPr lvl="2"/>
            <a:r>
              <a:t/>
            </a:r>
          </a:p>
          <a:p>
            <a:pPr lvl="3"/>
            <a:r>
              <a:t/>
            </a:r>
          </a:p>
          <a:p>
            <a:pPr lvl="4"/>
            <a:r>
              <a:t/>
            </a:r>
          </a:p>
        </p:txBody>
      </p:sp>
      <p:sp>
        <p:nvSpPr>
          <p:cNvPr id="4" name="Número de diapositiva"/>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png"/><Relationship Id="rId3"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3.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 Id="rId3" Type="http://schemas.openxmlformats.org/officeDocument/2006/relationships/image" Target="../media/image3.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1" name="Mesa de trabajo 1.png" descr="Mesa de trabajo 1.png"/>
          <p:cNvPicPr>
            <a:picLocks noChangeAspect="1"/>
          </p:cNvPicPr>
          <p:nvPr/>
        </p:nvPicPr>
        <p:blipFill>
          <a:blip r:embed="rId2">
            <a:extLst/>
          </a:blip>
          <a:stretch>
            <a:fillRect/>
          </a:stretch>
        </p:blipFill>
        <p:spPr>
          <a:xfrm>
            <a:off x="0" y="-50800"/>
            <a:ext cx="24384001" cy="138176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8" name="Mesa de trabajo 8.png" descr="Mesa de trabajo 8.png"/>
          <p:cNvPicPr>
            <a:picLocks noChangeAspect="1"/>
          </p:cNvPicPr>
          <p:nvPr/>
        </p:nvPicPr>
        <p:blipFill>
          <a:blip r:embed="rId2">
            <a:extLst/>
          </a:blip>
          <a:stretch>
            <a:fillRect/>
          </a:stretch>
        </p:blipFill>
        <p:spPr>
          <a:xfrm>
            <a:off x="-11953" y="-50800"/>
            <a:ext cx="24433306" cy="13845541"/>
          </a:xfrm>
          <a:prstGeom prst="rect">
            <a:avLst/>
          </a:prstGeom>
          <a:ln w="12700">
            <a:miter lim="400000"/>
          </a:ln>
        </p:spPr>
      </p:pic>
      <p:pic>
        <p:nvPicPr>
          <p:cNvPr id="229" name="imagen pegada.pdf" descr="imagen pegada.pdf"/>
          <p:cNvPicPr>
            <a:picLocks noChangeAspect="1"/>
          </p:cNvPicPr>
          <p:nvPr/>
        </p:nvPicPr>
        <p:blipFill>
          <a:blip r:embed="rId3">
            <a:extLst/>
          </a:blip>
          <a:stretch>
            <a:fillRect/>
          </a:stretch>
        </p:blipFill>
        <p:spPr>
          <a:xfrm>
            <a:off x="1334046" y="1423323"/>
            <a:ext cx="5962721" cy="50290"/>
          </a:xfrm>
          <a:prstGeom prst="rect">
            <a:avLst/>
          </a:prstGeom>
          <a:ln w="12700">
            <a:miter lim="400000"/>
          </a:ln>
        </p:spPr>
      </p:pic>
      <p:sp>
        <p:nvSpPr>
          <p:cNvPr id="230" name="Straight Connector 2"/>
          <p:cNvSpPr/>
          <p:nvPr/>
        </p:nvSpPr>
        <p:spPr>
          <a:xfrm flipH="1" flipV="1">
            <a:off x="1357435" y="51434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31" name="He sido profundamente impresionada por escenas que recientemente han pasado delante de mí durante la noche. Parecía haber un gran movimiento—una obra de reavivamiento—que se desarrollaba en muchos lugares. Nuestros hermanos acudían respondiendo al llamad"/>
          <p:cNvSpPr txBox="1"/>
          <p:nvPr/>
        </p:nvSpPr>
        <p:spPr>
          <a:xfrm>
            <a:off x="1283518" y="5398770"/>
            <a:ext cx="20433136"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i="1">
                <a:solidFill>
                  <a:srgbClr val="0A80AD"/>
                </a:solidFill>
                <a:latin typeface="Helvetica"/>
                <a:ea typeface="Helvetica"/>
                <a:cs typeface="Helvetica"/>
                <a:sym typeface="Helvetica"/>
              </a:defRPr>
            </a:pPr>
            <a:r>
              <a:t>He sido profundamente impresionada por escenas que recientemente han pasado delante de mí durante la noche. Parecía haber un gran movimiento—una obra de reavivamiento—que se desarrollaba en muchos lugares. Nuestros hermanos acudían respondiendo al llamado de Dios.</a:t>
            </a:r>
            <a:r>
              <a:rPr>
                <a:solidFill>
                  <a:srgbClr val="FF005C"/>
                </a:solidFill>
              </a:rPr>
              <a:t>—Boletín de la Asociación General, 19 de mayo de 1913, 34.</a:t>
            </a:r>
          </a:p>
        </p:txBody>
      </p:sp>
      <p:sp>
        <p:nvSpPr>
          <p:cNvPr id="232" name="CONDICIONES QUE PREVALECEN EN EL PUEBLO DE DIOS"/>
          <p:cNvSpPr txBox="1"/>
          <p:nvPr/>
        </p:nvSpPr>
        <p:spPr>
          <a:xfrm>
            <a:off x="1271316" y="8314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233" name="Se necesita un reavivamiento y una reforma"/>
          <p:cNvSpPr txBox="1"/>
          <p:nvPr/>
        </p:nvSpPr>
        <p:spPr>
          <a:xfrm>
            <a:off x="1354134" y="42240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Se necesita un reavivamiento y una reforma</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5" name="Mesa de trabajo 2.png" descr="Mesa de trabajo 2.png"/>
          <p:cNvPicPr>
            <a:picLocks noChangeAspect="1"/>
          </p:cNvPicPr>
          <p:nvPr/>
        </p:nvPicPr>
        <p:blipFill>
          <a:blip r:embed="rId2">
            <a:extLst/>
          </a:blip>
          <a:stretch>
            <a:fillRect/>
          </a:stretch>
        </p:blipFill>
        <p:spPr>
          <a:xfrm>
            <a:off x="-50053" y="-79164"/>
            <a:ext cx="24484106" cy="13874328"/>
          </a:xfrm>
          <a:prstGeom prst="rect">
            <a:avLst/>
          </a:prstGeom>
          <a:ln w="12700">
            <a:miter lim="400000"/>
          </a:ln>
        </p:spPr>
      </p:pic>
      <p:pic>
        <p:nvPicPr>
          <p:cNvPr id="236" name="imagen pegada.pdf" descr="imagen pegada.pdf"/>
          <p:cNvPicPr>
            <a:picLocks noChangeAspect="1"/>
          </p:cNvPicPr>
          <p:nvPr/>
        </p:nvPicPr>
        <p:blipFill>
          <a:blip r:embed="rId3">
            <a:extLst/>
          </a:blip>
          <a:stretch>
            <a:fillRect/>
          </a:stretch>
        </p:blipFill>
        <p:spPr>
          <a:xfrm>
            <a:off x="1359446" y="1436023"/>
            <a:ext cx="5962721" cy="50290"/>
          </a:xfrm>
          <a:prstGeom prst="rect">
            <a:avLst/>
          </a:prstGeom>
          <a:ln w="12700">
            <a:miter lim="400000"/>
          </a:ln>
        </p:spPr>
      </p:pic>
      <p:sp>
        <p:nvSpPr>
          <p:cNvPr id="237" name="Straight Connector 2"/>
          <p:cNvSpPr/>
          <p:nvPr/>
        </p:nvSpPr>
        <p:spPr>
          <a:xfrm flipH="1" flipV="1">
            <a:off x="1319335" y="52958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38" name="En visiones de la noche pasó delante de mí un gran movimiento de reforma en el seno del pueblo de Dios. Los enfermos eran sanados y se efectuaban otros milagros. Se advertía un espíritu de oración como lo hubo antes del gran día de Pentecostés. Veíase a "/>
          <p:cNvSpPr txBox="1"/>
          <p:nvPr/>
        </p:nvSpPr>
        <p:spPr>
          <a:xfrm>
            <a:off x="1281235" y="5539299"/>
            <a:ext cx="20499415"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i="1">
                <a:solidFill>
                  <a:srgbClr val="0A80AD"/>
                </a:solidFill>
                <a:latin typeface="Helvetica"/>
                <a:ea typeface="Helvetica"/>
                <a:cs typeface="Helvetica"/>
                <a:sym typeface="Helvetica"/>
              </a:defRPr>
            </a:lvl1pPr>
          </a:lstStyle>
          <a:p>
            <a:pPr/>
            <a:r>
              <a:t>En visiones de la noche pasó delante de mí un gran movimiento de reforma en el seno del pueblo de Dios. Los enfermos eran sanados y se efectuaban otros milagros. Se advertía un espíritu de oración como lo hubo antes del gran día de Pentecostés. Veíase a centenares y miles de personas visitando las familias y explicándoles la Palabra de Dios.</a:t>
            </a:r>
          </a:p>
        </p:txBody>
      </p:sp>
      <p:sp>
        <p:nvSpPr>
          <p:cNvPr id="239" name="CONDICIONES QUE PREVALECEN EN EL PUEBLO DE DIOS"/>
          <p:cNvSpPr txBox="1"/>
          <p:nvPr/>
        </p:nvSpPr>
        <p:spPr>
          <a:xfrm>
            <a:off x="1296716" y="8441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240" name="Se necesita un reavivamiento y una reforma"/>
          <p:cNvSpPr txBox="1"/>
          <p:nvPr/>
        </p:nvSpPr>
        <p:spPr>
          <a:xfrm>
            <a:off x="1303335" y="43129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Se necesita un reavivamiento y una reforma</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2" name="Mesa de trabajo 6.png" descr="Mesa de trabajo 6.png"/>
          <p:cNvPicPr>
            <a:picLocks noChangeAspect="1"/>
          </p:cNvPicPr>
          <p:nvPr/>
        </p:nvPicPr>
        <p:blipFill>
          <a:blip r:embed="rId2">
            <a:extLst/>
          </a:blip>
          <a:stretch>
            <a:fillRect/>
          </a:stretch>
        </p:blipFill>
        <p:spPr>
          <a:xfrm>
            <a:off x="-37353" y="-71967"/>
            <a:ext cx="24458706" cy="13859934"/>
          </a:xfrm>
          <a:prstGeom prst="rect">
            <a:avLst/>
          </a:prstGeom>
          <a:ln w="12700">
            <a:miter lim="400000"/>
          </a:ln>
        </p:spPr>
      </p:pic>
      <p:pic>
        <p:nvPicPr>
          <p:cNvPr id="243" name="imagen pegada.pdf" descr="imagen pegada.pdf"/>
          <p:cNvPicPr>
            <a:picLocks noChangeAspect="1"/>
          </p:cNvPicPr>
          <p:nvPr/>
        </p:nvPicPr>
        <p:blipFill>
          <a:blip r:embed="rId3">
            <a:extLst/>
          </a:blip>
          <a:stretch>
            <a:fillRect/>
          </a:stretch>
        </p:blipFill>
        <p:spPr>
          <a:xfrm>
            <a:off x="1334046" y="1448723"/>
            <a:ext cx="5962721" cy="50290"/>
          </a:xfrm>
          <a:prstGeom prst="rect">
            <a:avLst/>
          </a:prstGeom>
          <a:ln w="12700">
            <a:miter lim="400000"/>
          </a:ln>
        </p:spPr>
      </p:pic>
      <p:sp>
        <p:nvSpPr>
          <p:cNvPr id="244" name="Straight Connector 2"/>
          <p:cNvSpPr/>
          <p:nvPr/>
        </p:nvSpPr>
        <p:spPr>
          <a:xfrm flipH="1" flipV="1">
            <a:off x="1306635" y="49783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45" name="Los corazones eran convencidos por el poder del Espíritu Santo, y se manifestaba un espíritu de sincera conversión. En todas partes las puertas se abrían de par en par para la proclamación de la verdad. El mundo parecía iluminado por la influencia divina"/>
          <p:cNvSpPr txBox="1"/>
          <p:nvPr/>
        </p:nvSpPr>
        <p:spPr>
          <a:xfrm>
            <a:off x="1260069" y="5526600"/>
            <a:ext cx="20469599"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i="1">
                <a:solidFill>
                  <a:srgbClr val="0A80AD"/>
                </a:solidFill>
                <a:latin typeface="Helvetica"/>
                <a:ea typeface="Helvetica"/>
                <a:cs typeface="Helvetica"/>
                <a:sym typeface="Helvetica"/>
              </a:defRPr>
            </a:pPr>
            <a:r>
              <a:t>Los corazones eran convencidos por el poder del Espíritu Santo, y se manifestaba un espíritu de sincera conversión. En todas partes las puertas se abrían de par en par para la proclamación de la verdad. El mundo parecía iluminado por la influencia divina. Los verdaderos y sinceros hijos de Dios recibían grandes bendiciones.</a:t>
            </a:r>
            <a:r>
              <a:rPr>
                <a:solidFill>
                  <a:srgbClr val="FF005C"/>
                </a:solidFill>
              </a:rPr>
              <a:t>— Joyas de los Testimonios 3:345.</a:t>
            </a:r>
          </a:p>
        </p:txBody>
      </p:sp>
      <p:sp>
        <p:nvSpPr>
          <p:cNvPr id="246" name="CONDICIONES QUE PREVALECEN EN EL PUEBLO DE DIOS"/>
          <p:cNvSpPr txBox="1"/>
          <p:nvPr/>
        </p:nvSpPr>
        <p:spPr>
          <a:xfrm>
            <a:off x="1271316" y="8568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247" name="Se necesita un reavivamiento y una reforma"/>
          <p:cNvSpPr txBox="1"/>
          <p:nvPr/>
        </p:nvSpPr>
        <p:spPr>
          <a:xfrm>
            <a:off x="1290634" y="40462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Se necesita un reavivamiento y una reforma</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Mesa de trabajo 8.png" descr="Mesa de trabajo 8.png"/>
          <p:cNvPicPr>
            <a:picLocks noChangeAspect="1"/>
          </p:cNvPicPr>
          <p:nvPr/>
        </p:nvPicPr>
        <p:blipFill>
          <a:blip r:embed="rId2">
            <a:extLst/>
          </a:blip>
          <a:stretch>
            <a:fillRect/>
          </a:stretch>
        </p:blipFill>
        <p:spPr>
          <a:xfrm>
            <a:off x="-11953" y="-50800"/>
            <a:ext cx="24433306" cy="13845541"/>
          </a:xfrm>
          <a:prstGeom prst="rect">
            <a:avLst/>
          </a:prstGeom>
          <a:ln w="12700">
            <a:miter lim="400000"/>
          </a:ln>
        </p:spPr>
      </p:pic>
      <p:pic>
        <p:nvPicPr>
          <p:cNvPr id="250" name="imagen pegada.pdf" descr="imagen pegada.pdf"/>
          <p:cNvPicPr>
            <a:picLocks noChangeAspect="1"/>
          </p:cNvPicPr>
          <p:nvPr/>
        </p:nvPicPr>
        <p:blipFill>
          <a:blip r:embed="rId3">
            <a:extLst/>
          </a:blip>
          <a:stretch>
            <a:fillRect/>
          </a:stretch>
        </p:blipFill>
        <p:spPr>
          <a:xfrm>
            <a:off x="1334046" y="1461423"/>
            <a:ext cx="5962721" cy="50290"/>
          </a:xfrm>
          <a:prstGeom prst="rect">
            <a:avLst/>
          </a:prstGeom>
          <a:ln w="12700">
            <a:miter lim="400000"/>
          </a:ln>
        </p:spPr>
      </p:pic>
      <p:sp>
        <p:nvSpPr>
          <p:cNvPr id="251" name="Straight Connector 2"/>
          <p:cNvSpPr/>
          <p:nvPr/>
        </p:nvSpPr>
        <p:spPr>
          <a:xfrm flipH="1" flipV="1">
            <a:off x="1192335" y="5381062"/>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52" name="Hay gran necesidad de una reforma entre el pueblo de Dios. La condición actual de la iglesia nos induce a preguntar: ¿Es ésta una representación correcta de Aquel que dió su vida por nosotros?— Joyas de los Testimonios 1:402."/>
          <p:cNvSpPr txBox="1"/>
          <p:nvPr/>
        </p:nvSpPr>
        <p:spPr>
          <a:xfrm>
            <a:off x="1152284" y="5733999"/>
            <a:ext cx="20552249" cy="2248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i="1">
                <a:solidFill>
                  <a:srgbClr val="0A80AD"/>
                </a:solidFill>
                <a:latin typeface="Helvetica"/>
                <a:ea typeface="Helvetica"/>
                <a:cs typeface="Helvetica"/>
                <a:sym typeface="Helvetica"/>
              </a:defRPr>
            </a:pPr>
            <a:r>
              <a:t>Hay gran necesidad de una reforma entre el pueblo de Dios. La condición actual de la iglesia nos induce a preguntar: ¿Es ésta una representación correcta de Aquel que dió su vida por nosotros?</a:t>
            </a:r>
            <a:r>
              <a:rPr>
                <a:solidFill>
                  <a:srgbClr val="FF005C"/>
                </a:solidFill>
              </a:rPr>
              <a:t>— Joyas de los Testimonios 1:402.</a:t>
            </a:r>
          </a:p>
        </p:txBody>
      </p:sp>
      <p:sp>
        <p:nvSpPr>
          <p:cNvPr id="253" name="CONDICIONES QUE PREVALECEN EN EL PUEBLO DE DIOS"/>
          <p:cNvSpPr txBox="1"/>
          <p:nvPr/>
        </p:nvSpPr>
        <p:spPr>
          <a:xfrm>
            <a:off x="1271316" y="8695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254" name="Se necesita un reavivamiento y una reforma"/>
          <p:cNvSpPr txBox="1"/>
          <p:nvPr/>
        </p:nvSpPr>
        <p:spPr>
          <a:xfrm>
            <a:off x="1189034" y="4385370"/>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Se necesita un reavivamiento y una reforma</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6" name="Mesa de trabajo 10.png" descr="Mesa de trabajo 10.png"/>
          <p:cNvPicPr>
            <a:picLocks noChangeAspect="1"/>
          </p:cNvPicPr>
          <p:nvPr/>
        </p:nvPicPr>
        <p:blipFill>
          <a:blip r:embed="rId2">
            <a:extLst/>
          </a:blip>
          <a:stretch>
            <a:fillRect/>
          </a:stretch>
        </p:blipFill>
        <p:spPr>
          <a:xfrm>
            <a:off x="-24653" y="-64770"/>
            <a:ext cx="24433306" cy="13845540"/>
          </a:xfrm>
          <a:prstGeom prst="rect">
            <a:avLst/>
          </a:prstGeom>
          <a:ln w="12700">
            <a:miter lim="400000"/>
          </a:ln>
        </p:spPr>
      </p:pic>
      <p:pic>
        <p:nvPicPr>
          <p:cNvPr id="257" name="imagen pegada.pdf" descr="imagen pegada.pdf"/>
          <p:cNvPicPr>
            <a:picLocks noChangeAspect="1"/>
          </p:cNvPicPr>
          <p:nvPr/>
        </p:nvPicPr>
        <p:blipFill>
          <a:blip r:embed="rId3">
            <a:extLst/>
          </a:blip>
          <a:stretch>
            <a:fillRect/>
          </a:stretch>
        </p:blipFill>
        <p:spPr>
          <a:xfrm>
            <a:off x="1334046" y="1546090"/>
            <a:ext cx="5962721" cy="50289"/>
          </a:xfrm>
          <a:prstGeom prst="rect">
            <a:avLst/>
          </a:prstGeom>
          <a:ln w="12700">
            <a:miter lim="400000"/>
          </a:ln>
        </p:spPr>
      </p:pic>
      <p:sp>
        <p:nvSpPr>
          <p:cNvPr id="258" name="Straight Connector 2"/>
          <p:cNvSpPr/>
          <p:nvPr/>
        </p:nvSpPr>
        <p:spPr>
          <a:xfrm flipH="1" flipV="1">
            <a:off x="1306635" y="4899091"/>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59" name="Cuando la iglesia haya dejado de merecer el reproche de indolencia y pereza, el Espíritu de Dios se manifestará misericordiosamente. La potencia divina será revelada. La iglesia verá las dispensaciones providenciales del Señor de los ejércitos. La luz de"/>
          <p:cNvSpPr txBox="1"/>
          <p:nvPr/>
        </p:nvSpPr>
        <p:spPr>
          <a:xfrm>
            <a:off x="1247369" y="5344599"/>
            <a:ext cx="20435815" cy="4974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i="1">
                <a:solidFill>
                  <a:srgbClr val="0A80AD"/>
                </a:solidFill>
                <a:latin typeface="Helvetica"/>
                <a:ea typeface="Helvetica"/>
                <a:cs typeface="Helvetica"/>
                <a:sym typeface="Helvetica"/>
              </a:defRPr>
            </a:pPr>
            <a:r>
              <a:t>Cuando la iglesia haya dejado de merecer el reproche de indolencia y pereza, el Espíritu de Dios se manifestará misericordiosamente. La potencia divina será revelada. La iglesia verá las dispensaciones providenciales del Señor de los ejércitos. La luz de la verdad se derramará en rayos claros y poderosos, como en los días apostólicos, y muchas almas se apartarán del error a la verdad. La tierra será alumbrada con la gloria del Señor. </a:t>
            </a:r>
            <a:r>
              <a:rPr>
                <a:solidFill>
                  <a:srgbClr val="FF005C"/>
                </a:solidFill>
              </a:rPr>
              <a:t>—Joyas de los Testimonios 3:308.</a:t>
            </a:r>
            <a:endParaRPr>
              <a:solidFill>
                <a:srgbClr val="FF005C"/>
              </a:solidFill>
            </a:endParaRPr>
          </a:p>
        </p:txBody>
      </p:sp>
      <p:sp>
        <p:nvSpPr>
          <p:cNvPr id="260" name="CONDICIONES QUE PREVALECEN EN EL PUEBLO DE DIOS"/>
          <p:cNvSpPr txBox="1"/>
          <p:nvPr/>
        </p:nvSpPr>
        <p:spPr>
          <a:xfrm>
            <a:off x="1271316" y="954194"/>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261" name="Se necesita un reavivamiento y una reforma"/>
          <p:cNvSpPr txBox="1"/>
          <p:nvPr/>
        </p:nvSpPr>
        <p:spPr>
          <a:xfrm>
            <a:off x="1290634" y="4006964"/>
            <a:ext cx="15552322" cy="884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a:solidFill>
                  <a:srgbClr val="0A80AD"/>
                </a:solidFill>
                <a:latin typeface="Helvetica"/>
                <a:ea typeface="Helvetica"/>
                <a:cs typeface="Helvetica"/>
                <a:sym typeface="Helvetica"/>
              </a:defRPr>
            </a:lvl1pPr>
          </a:lstStyle>
          <a:p>
            <a:pPr/>
            <a:r>
              <a:t>Se necesita un reavivamiento y una reforma</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3"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264" name="La demora es fatal"/>
          <p:cNvSpPr txBox="1"/>
          <p:nvPr/>
        </p:nvSpPr>
        <p:spPr>
          <a:xfrm>
            <a:off x="2583765" y="7402267"/>
            <a:ext cx="15552322" cy="969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200">
                <a:solidFill>
                  <a:srgbClr val="0A80AD"/>
                </a:solidFill>
                <a:latin typeface="Helvetica"/>
                <a:ea typeface="Helvetica"/>
                <a:cs typeface="Helvetica"/>
                <a:sym typeface="Helvetica"/>
              </a:defRPr>
            </a:lvl1pPr>
          </a:lstStyle>
          <a:p>
            <a:pPr/>
            <a:r>
              <a:t>La demora es fatal</a:t>
            </a:r>
          </a:p>
        </p:txBody>
      </p:sp>
      <p:sp>
        <p:nvSpPr>
          <p:cNvPr id="265" name="Capitulo3"/>
          <p:cNvSpPr txBox="1"/>
          <p:nvPr/>
        </p:nvSpPr>
        <p:spPr>
          <a:xfrm>
            <a:off x="2583649" y="5473955"/>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Helvetica"/>
                <a:ea typeface="Helvetica"/>
                <a:cs typeface="Helvetica"/>
                <a:sym typeface="Helvetica"/>
              </a:defRPr>
            </a:lvl1pPr>
          </a:lstStyle>
          <a:p>
            <a:pPr/>
            <a:r>
              <a:t>Capitulo3</a:t>
            </a:r>
          </a:p>
        </p:txBody>
      </p:sp>
      <p:sp>
        <p:nvSpPr>
          <p:cNvPr id="266" name="CONDICIONES QUE PREVALECEN EN EL PUEBLO DE DIOS"/>
          <p:cNvSpPr txBox="1"/>
          <p:nvPr/>
        </p:nvSpPr>
        <p:spPr>
          <a:xfrm>
            <a:off x="2524383" y="6281377"/>
            <a:ext cx="15423371" cy="992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400">
                <a:solidFill>
                  <a:srgbClr val="03ADC9"/>
                </a:solidFill>
                <a:latin typeface="Helvetica"/>
                <a:ea typeface="Helvetica"/>
                <a:cs typeface="Helvetica"/>
                <a:sym typeface="Helvetica"/>
              </a:defRPr>
            </a:lvl1pPr>
          </a:lstStyle>
          <a:p>
            <a:pPr/>
            <a:r>
              <a:t>CONDICIONES QUE PREVALECEN EN EL PUEBLO DE DIOS </a:t>
            </a:r>
          </a:p>
        </p:txBody>
      </p:sp>
      <p:pic>
        <p:nvPicPr>
          <p:cNvPr id="267" name="imagen pegada.pdf" descr="imagen pegada.pdf"/>
          <p:cNvPicPr>
            <a:picLocks noChangeAspect="1"/>
          </p:cNvPicPr>
          <p:nvPr/>
        </p:nvPicPr>
        <p:blipFill>
          <a:blip r:embed="rId3">
            <a:extLst/>
          </a:blip>
          <a:stretch>
            <a:fillRect/>
          </a:stretch>
        </p:blipFill>
        <p:spPr>
          <a:xfrm>
            <a:off x="2536313" y="7274150"/>
            <a:ext cx="16517048" cy="139303"/>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9" name="Mesa de trabajo 6.png" descr="Mesa de trabajo 6.png"/>
          <p:cNvPicPr>
            <a:picLocks noChangeAspect="1"/>
          </p:cNvPicPr>
          <p:nvPr/>
        </p:nvPicPr>
        <p:blipFill>
          <a:blip r:embed="rId2">
            <a:extLst/>
          </a:blip>
          <a:stretch>
            <a:fillRect/>
          </a:stretch>
        </p:blipFill>
        <p:spPr>
          <a:xfrm>
            <a:off x="-37353" y="-84667"/>
            <a:ext cx="24458706" cy="13859935"/>
          </a:xfrm>
          <a:prstGeom prst="rect">
            <a:avLst/>
          </a:prstGeom>
          <a:ln w="12700">
            <a:miter lim="400000"/>
          </a:ln>
        </p:spPr>
      </p:pic>
      <p:pic>
        <p:nvPicPr>
          <p:cNvPr id="270" name="imagen pegada.pdf" descr="imagen pegada.pdf"/>
          <p:cNvPicPr>
            <a:picLocks noChangeAspect="1"/>
          </p:cNvPicPr>
          <p:nvPr/>
        </p:nvPicPr>
        <p:blipFill>
          <a:blip r:embed="rId3">
            <a:extLst/>
          </a:blip>
          <a:stretch>
            <a:fillRect/>
          </a:stretch>
        </p:blipFill>
        <p:spPr>
          <a:xfrm>
            <a:off x="1346746" y="1728123"/>
            <a:ext cx="5962721" cy="50290"/>
          </a:xfrm>
          <a:prstGeom prst="rect">
            <a:avLst/>
          </a:prstGeom>
          <a:ln w="12700">
            <a:miter lim="400000"/>
          </a:ln>
        </p:spPr>
      </p:pic>
      <p:sp>
        <p:nvSpPr>
          <p:cNvPr id="271" name="Straight Connector 2"/>
          <p:cNvSpPr/>
          <p:nvPr/>
        </p:nvSpPr>
        <p:spPr>
          <a:xfrm flipH="1" flipV="1">
            <a:off x="1293935" y="44195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72" name="Vi que los hijos de Dios aguardaban a que sucediese algún cambio, y se apoderase de ellos algún poder compelente. Pero sufrirán una desilusión, porque están equivocados. Deben actuar; deben echar mano del trabajo y clamar fervorosamente a Dios para obten"/>
          <p:cNvSpPr txBox="1"/>
          <p:nvPr/>
        </p:nvSpPr>
        <p:spPr>
          <a:xfrm>
            <a:off x="1251602" y="4721436"/>
            <a:ext cx="20474213" cy="5991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i="1" sz="5000">
                <a:solidFill>
                  <a:srgbClr val="0A80AD"/>
                </a:solidFill>
                <a:latin typeface="Helvetica"/>
                <a:ea typeface="Helvetica"/>
                <a:cs typeface="Helvetica"/>
                <a:sym typeface="Helvetica"/>
              </a:defRPr>
            </a:pPr>
            <a:r>
              <a:t>Vi que los hijos de Dios aguardaban a que sucediese algún cambio, y se apoderase de ellos algún poder compelente. Pero sufrirán una desilusión, porque están equivocados. Deben actuar; deben echar mano del trabajo y clamar fervorosamente a Dios para obtener un conocimiento verdadero de sí mismos. Las escenas que se están desarrollando delante de nosotros son de suficiente magnitud como para hacernos despertar y grabar la verdad en el corazón de todos los que quieran escuchar. La mies de la tierra está casi madura.</a:t>
            </a:r>
          </a:p>
          <a:p>
            <a:pPr algn="just" defTabSz="457200">
              <a:lnSpc>
                <a:spcPct val="80000"/>
              </a:lnSpc>
              <a:spcBef>
                <a:spcPts val="0"/>
              </a:spcBef>
              <a:defRPr i="1" sz="5000">
                <a:solidFill>
                  <a:srgbClr val="FF005C"/>
                </a:solidFill>
                <a:latin typeface="Helvetica"/>
                <a:ea typeface="Helvetica"/>
                <a:cs typeface="Helvetica"/>
                <a:sym typeface="Helvetica"/>
              </a:defRPr>
            </a:pPr>
            <a:r>
              <a:t>—Joyas de los Testimonios 1:89.</a:t>
            </a:r>
          </a:p>
        </p:txBody>
      </p:sp>
      <p:sp>
        <p:nvSpPr>
          <p:cNvPr id="273" name="CONDICIONES QUE PREVALECEN EN EL PUEBLO DE DIOS"/>
          <p:cNvSpPr txBox="1"/>
          <p:nvPr/>
        </p:nvSpPr>
        <p:spPr>
          <a:xfrm>
            <a:off x="1284016" y="11362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274" name="La demora es fatal"/>
          <p:cNvSpPr txBox="1"/>
          <p:nvPr/>
        </p:nvSpPr>
        <p:spPr>
          <a:xfrm>
            <a:off x="1277935" y="34366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La demora es fatal</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 name="Mesa de trabajo 8.png" descr="Mesa de trabajo 8.png"/>
          <p:cNvPicPr>
            <a:picLocks noChangeAspect="1"/>
          </p:cNvPicPr>
          <p:nvPr/>
        </p:nvPicPr>
        <p:blipFill>
          <a:blip r:embed="rId2">
            <a:extLst/>
          </a:blip>
          <a:stretch>
            <a:fillRect/>
          </a:stretch>
        </p:blipFill>
        <p:spPr>
          <a:xfrm>
            <a:off x="-24653" y="-64771"/>
            <a:ext cx="24433306" cy="13845542"/>
          </a:xfrm>
          <a:prstGeom prst="rect">
            <a:avLst/>
          </a:prstGeom>
          <a:ln w="12700">
            <a:miter lim="400000"/>
          </a:ln>
        </p:spPr>
      </p:pic>
      <p:pic>
        <p:nvPicPr>
          <p:cNvPr id="277" name="imagen pegada.pdf" descr="imagen pegada.pdf"/>
          <p:cNvPicPr>
            <a:picLocks noChangeAspect="1"/>
          </p:cNvPicPr>
          <p:nvPr/>
        </p:nvPicPr>
        <p:blipFill>
          <a:blip r:embed="rId3">
            <a:extLst/>
          </a:blip>
          <a:stretch>
            <a:fillRect/>
          </a:stretch>
        </p:blipFill>
        <p:spPr>
          <a:xfrm>
            <a:off x="1334046" y="1588423"/>
            <a:ext cx="5962721" cy="50290"/>
          </a:xfrm>
          <a:prstGeom prst="rect">
            <a:avLst/>
          </a:prstGeom>
          <a:ln w="12700">
            <a:miter lim="400000"/>
          </a:ln>
        </p:spPr>
      </p:pic>
      <p:sp>
        <p:nvSpPr>
          <p:cNvPr id="278" name="Straight Connector 2"/>
          <p:cNvSpPr/>
          <p:nvPr/>
        </p:nvSpPr>
        <p:spPr>
          <a:xfrm flipH="1" flipV="1">
            <a:off x="1420935" y="42290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79" name="Por otra parte, hay algunos que, en lugar de aprovechar sabiamente las oportunidades presentes, están esperando ociosamente que alguna ocasión especial de refrigerio espiritual aumente gran-demente su capacidad de iluminar a otros. Descuidan sus deberes "/>
          <p:cNvSpPr txBox="1"/>
          <p:nvPr/>
        </p:nvSpPr>
        <p:spPr>
          <a:xfrm>
            <a:off x="1368184" y="4804867"/>
            <a:ext cx="20349446" cy="56556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i="1">
                <a:solidFill>
                  <a:srgbClr val="0A80AD"/>
                </a:solidFill>
                <a:latin typeface="Helvetica"/>
                <a:ea typeface="Helvetica"/>
                <a:cs typeface="Helvetica"/>
                <a:sym typeface="Helvetica"/>
              </a:defRPr>
            </a:pPr>
            <a:r>
              <a:t>Por otra parte, hay algunos que, en lugar de aprovechar sabiamente las oportunidades presentes, están esperando ociosamente que alguna ocasión especial de refrigerio espiritual aumente gran-demente su capacidad de iluminar a otros. Descuidan sus deberes y privilegios actuales y permiten que su luz se empañe a la espera de un tiempo futuro en el cual, sin ningún esfuerzo de su parte, sean hechos los recipientes de bendiciones especiales que los transformen y capaciten para servir.</a:t>
            </a:r>
            <a:r>
              <a:rPr>
                <a:solidFill>
                  <a:srgbClr val="FF005C"/>
                </a:solidFill>
              </a:rPr>
              <a:t>—Los Hechos de los Apóstoles, 44.</a:t>
            </a:r>
            <a:endParaRPr>
              <a:solidFill>
                <a:srgbClr val="FF005C"/>
              </a:solidFill>
            </a:endParaRPr>
          </a:p>
        </p:txBody>
      </p:sp>
      <p:sp>
        <p:nvSpPr>
          <p:cNvPr id="280" name="CONDICIONES QUE PREVALECEN EN EL PUEBLO DE DIOS"/>
          <p:cNvSpPr txBox="1"/>
          <p:nvPr/>
        </p:nvSpPr>
        <p:spPr>
          <a:xfrm>
            <a:off x="1271316" y="9965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281" name="La demora es fatal"/>
          <p:cNvSpPr txBox="1"/>
          <p:nvPr/>
        </p:nvSpPr>
        <p:spPr>
          <a:xfrm>
            <a:off x="1404935" y="3359264"/>
            <a:ext cx="15552321" cy="8849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a:solidFill>
                  <a:srgbClr val="0A80AD"/>
                </a:solidFill>
                <a:latin typeface="Helvetica"/>
                <a:ea typeface="Helvetica"/>
                <a:cs typeface="Helvetica"/>
                <a:sym typeface="Helvetica"/>
              </a:defRPr>
            </a:lvl1pPr>
          </a:lstStyle>
          <a:p>
            <a:pPr/>
            <a:r>
              <a:t>La demora es fatal</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284" name="No productores sino consumidores"/>
          <p:cNvSpPr txBox="1"/>
          <p:nvPr/>
        </p:nvSpPr>
        <p:spPr>
          <a:xfrm>
            <a:off x="2583765" y="7402267"/>
            <a:ext cx="15552322" cy="969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200">
                <a:solidFill>
                  <a:srgbClr val="0A80AD"/>
                </a:solidFill>
                <a:latin typeface="Helvetica"/>
                <a:ea typeface="Helvetica"/>
                <a:cs typeface="Helvetica"/>
                <a:sym typeface="Helvetica"/>
              </a:defRPr>
            </a:lvl1pPr>
          </a:lstStyle>
          <a:p>
            <a:pPr/>
            <a:r>
              <a:t>No productores sino consumidores</a:t>
            </a:r>
          </a:p>
        </p:txBody>
      </p:sp>
      <p:sp>
        <p:nvSpPr>
          <p:cNvPr id="285" name="Capitulo3"/>
          <p:cNvSpPr txBox="1"/>
          <p:nvPr/>
        </p:nvSpPr>
        <p:spPr>
          <a:xfrm>
            <a:off x="2583649" y="5473955"/>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Helvetica"/>
                <a:ea typeface="Helvetica"/>
                <a:cs typeface="Helvetica"/>
                <a:sym typeface="Helvetica"/>
              </a:defRPr>
            </a:lvl1pPr>
          </a:lstStyle>
          <a:p>
            <a:pPr/>
            <a:r>
              <a:t>Capitulo3</a:t>
            </a:r>
          </a:p>
        </p:txBody>
      </p:sp>
      <p:sp>
        <p:nvSpPr>
          <p:cNvPr id="286" name="CONDICIONES QUE PREVALECEN EN EL PUEBLO DE DIOS"/>
          <p:cNvSpPr txBox="1"/>
          <p:nvPr/>
        </p:nvSpPr>
        <p:spPr>
          <a:xfrm>
            <a:off x="2524383" y="6281377"/>
            <a:ext cx="15423371" cy="992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400">
                <a:solidFill>
                  <a:srgbClr val="03ADC9"/>
                </a:solidFill>
                <a:latin typeface="Helvetica"/>
                <a:ea typeface="Helvetica"/>
                <a:cs typeface="Helvetica"/>
                <a:sym typeface="Helvetica"/>
              </a:defRPr>
            </a:lvl1pPr>
          </a:lstStyle>
          <a:p>
            <a:pPr/>
            <a:r>
              <a:t>CONDICIONES QUE PREVALECEN EN EL PUEBLO DE DIOS </a:t>
            </a:r>
          </a:p>
        </p:txBody>
      </p:sp>
      <p:pic>
        <p:nvPicPr>
          <p:cNvPr id="287" name="imagen pegada.pdf" descr="imagen pegada.pdf"/>
          <p:cNvPicPr>
            <a:picLocks noChangeAspect="1"/>
          </p:cNvPicPr>
          <p:nvPr/>
        </p:nvPicPr>
        <p:blipFill>
          <a:blip r:embed="rId3">
            <a:extLst/>
          </a:blip>
          <a:stretch>
            <a:fillRect/>
          </a:stretch>
        </p:blipFill>
        <p:spPr>
          <a:xfrm>
            <a:off x="2536313" y="7274150"/>
            <a:ext cx="16517048" cy="139303"/>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9" name="Mesa de trabajo 10.png" descr="Mesa de trabajo 10.png"/>
          <p:cNvPicPr>
            <a:picLocks noChangeAspect="1"/>
          </p:cNvPicPr>
          <p:nvPr/>
        </p:nvPicPr>
        <p:blipFill>
          <a:blip r:embed="rId2">
            <a:extLst/>
          </a:blip>
          <a:stretch>
            <a:fillRect/>
          </a:stretch>
        </p:blipFill>
        <p:spPr>
          <a:xfrm>
            <a:off x="-24653" y="-64770"/>
            <a:ext cx="24433306" cy="13845540"/>
          </a:xfrm>
          <a:prstGeom prst="rect">
            <a:avLst/>
          </a:prstGeom>
          <a:ln w="12700">
            <a:miter lim="400000"/>
          </a:ln>
        </p:spPr>
      </p:pic>
      <p:pic>
        <p:nvPicPr>
          <p:cNvPr id="290" name="imagen pegada.pdf" descr="imagen pegada.pdf"/>
          <p:cNvPicPr>
            <a:picLocks noChangeAspect="1"/>
          </p:cNvPicPr>
          <p:nvPr/>
        </p:nvPicPr>
        <p:blipFill>
          <a:blip r:embed="rId3">
            <a:extLst/>
          </a:blip>
          <a:stretch>
            <a:fillRect/>
          </a:stretch>
        </p:blipFill>
        <p:spPr>
          <a:xfrm>
            <a:off x="1359446" y="1486823"/>
            <a:ext cx="5962721" cy="50290"/>
          </a:xfrm>
          <a:prstGeom prst="rect">
            <a:avLst/>
          </a:prstGeom>
          <a:ln w="12700">
            <a:miter lim="400000"/>
          </a:ln>
        </p:spPr>
      </p:pic>
      <p:sp>
        <p:nvSpPr>
          <p:cNvPr id="291" name="Straight Connector 2"/>
          <p:cNvSpPr/>
          <p:nvPr/>
        </p:nvSpPr>
        <p:spPr>
          <a:xfrm flipH="1" flipV="1">
            <a:off x="1370135" y="47878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92" name="Los profesos seguidores de Cristo están siendo probados ante el universo celestial; pero la frialdad de su celo y la debilidad de sus esfuerzos en el servicio de Dios los señalan como infieles. Si lo que están haciendo fuera lo máximo que pueden hacer, n"/>
          <p:cNvSpPr txBox="1"/>
          <p:nvPr/>
        </p:nvSpPr>
        <p:spPr>
          <a:xfrm>
            <a:off x="1344735" y="5573166"/>
            <a:ext cx="20377351"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i="1">
                <a:solidFill>
                  <a:srgbClr val="0A80AD"/>
                </a:solidFill>
                <a:latin typeface="Helvetica"/>
                <a:ea typeface="Helvetica"/>
                <a:cs typeface="Helvetica"/>
                <a:sym typeface="Helvetica"/>
              </a:defRPr>
            </a:lvl1pPr>
          </a:lstStyle>
          <a:p>
            <a:pPr/>
            <a:r>
              <a:t>Los profesos seguidores de Cristo están siendo probados ante el universo celestial; pero la frialdad de su celo y la debilidad de sus esfuerzos en el servicio de Dios los señalan como infieles. Si lo que están haciendo fuera lo máximo que pueden hacer, no caería la condenación sobre ellos; pero si su corazón estuviera ocupado en la obra, podrían hacer mucho más.</a:t>
            </a:r>
          </a:p>
        </p:txBody>
      </p:sp>
      <p:sp>
        <p:nvSpPr>
          <p:cNvPr id="293" name="CONDICIONES QUE PREVALECEN EN EL PUEBLO DE DIOS"/>
          <p:cNvSpPr txBox="1"/>
          <p:nvPr/>
        </p:nvSpPr>
        <p:spPr>
          <a:xfrm>
            <a:off x="1296716" y="8949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294" name="No productores sino consumidores"/>
          <p:cNvSpPr txBox="1"/>
          <p:nvPr/>
        </p:nvSpPr>
        <p:spPr>
          <a:xfrm>
            <a:off x="1354135" y="38430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No productores sino consumidores</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3"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174" name="Se necesita un reavivamiento y una reforma"/>
          <p:cNvSpPr txBox="1"/>
          <p:nvPr/>
        </p:nvSpPr>
        <p:spPr>
          <a:xfrm>
            <a:off x="2583765" y="7402267"/>
            <a:ext cx="15552322" cy="969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200">
                <a:solidFill>
                  <a:srgbClr val="0A80AD"/>
                </a:solidFill>
                <a:latin typeface="Helvetica"/>
                <a:ea typeface="Helvetica"/>
                <a:cs typeface="Helvetica"/>
                <a:sym typeface="Helvetica"/>
              </a:defRPr>
            </a:lvl1pPr>
          </a:lstStyle>
          <a:p>
            <a:pPr/>
            <a:r>
              <a:t>Se necesita un reavivamiento y una reforma</a:t>
            </a:r>
          </a:p>
        </p:txBody>
      </p:sp>
      <p:sp>
        <p:nvSpPr>
          <p:cNvPr id="175" name="Capitulo3"/>
          <p:cNvSpPr txBox="1"/>
          <p:nvPr/>
        </p:nvSpPr>
        <p:spPr>
          <a:xfrm>
            <a:off x="2583649" y="5473955"/>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Helvetica"/>
                <a:ea typeface="Helvetica"/>
                <a:cs typeface="Helvetica"/>
                <a:sym typeface="Helvetica"/>
              </a:defRPr>
            </a:lvl1pPr>
          </a:lstStyle>
          <a:p>
            <a:pPr/>
            <a:r>
              <a:t>Capitulo3</a:t>
            </a:r>
          </a:p>
        </p:txBody>
      </p:sp>
      <p:sp>
        <p:nvSpPr>
          <p:cNvPr id="176" name="CONDICIONES QUE PREVALECEN EN EL PUEBLO DE DIOS"/>
          <p:cNvSpPr txBox="1"/>
          <p:nvPr/>
        </p:nvSpPr>
        <p:spPr>
          <a:xfrm>
            <a:off x="2524383" y="6281377"/>
            <a:ext cx="15423371" cy="992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400">
                <a:solidFill>
                  <a:srgbClr val="03ADC9"/>
                </a:solidFill>
                <a:latin typeface="Helvetica"/>
                <a:ea typeface="Helvetica"/>
                <a:cs typeface="Helvetica"/>
                <a:sym typeface="Helvetica"/>
              </a:defRPr>
            </a:lvl1pPr>
          </a:lstStyle>
          <a:p>
            <a:pPr/>
            <a:r>
              <a:t>CONDICIONES QUE PREVALECEN EN EL PUEBLO DE DIOS </a:t>
            </a:r>
          </a:p>
        </p:txBody>
      </p:sp>
      <p:pic>
        <p:nvPicPr>
          <p:cNvPr id="177" name="imagen pegada.pdf" descr="imagen pegada.pdf"/>
          <p:cNvPicPr>
            <a:picLocks noChangeAspect="1"/>
          </p:cNvPicPr>
          <p:nvPr/>
        </p:nvPicPr>
        <p:blipFill>
          <a:blip r:embed="rId3">
            <a:extLst/>
          </a:blip>
          <a:stretch>
            <a:fillRect/>
          </a:stretch>
        </p:blipFill>
        <p:spPr>
          <a:xfrm>
            <a:off x="2536313" y="7274150"/>
            <a:ext cx="16517048" cy="139303"/>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6" name="Mesa de trabajo 3.png" descr="Mesa de trabajo 3.png"/>
          <p:cNvPicPr>
            <a:picLocks noChangeAspect="1"/>
          </p:cNvPicPr>
          <p:nvPr/>
        </p:nvPicPr>
        <p:blipFill>
          <a:blip r:embed="rId2">
            <a:extLst/>
          </a:blip>
          <a:stretch>
            <a:fillRect/>
          </a:stretch>
        </p:blipFill>
        <p:spPr>
          <a:xfrm>
            <a:off x="-50053" y="-79164"/>
            <a:ext cx="24484106" cy="13874328"/>
          </a:xfrm>
          <a:prstGeom prst="rect">
            <a:avLst/>
          </a:prstGeom>
          <a:ln w="12700">
            <a:miter lim="400000"/>
          </a:ln>
        </p:spPr>
      </p:pic>
      <p:pic>
        <p:nvPicPr>
          <p:cNvPr id="297" name="imagen pegada.pdf" descr="imagen pegada.pdf"/>
          <p:cNvPicPr>
            <a:picLocks noChangeAspect="1"/>
          </p:cNvPicPr>
          <p:nvPr/>
        </p:nvPicPr>
        <p:blipFill>
          <a:blip r:embed="rId3">
            <a:extLst/>
          </a:blip>
          <a:stretch>
            <a:fillRect/>
          </a:stretch>
        </p:blipFill>
        <p:spPr>
          <a:xfrm>
            <a:off x="1334046" y="1474123"/>
            <a:ext cx="5962721" cy="50290"/>
          </a:xfrm>
          <a:prstGeom prst="rect">
            <a:avLst/>
          </a:prstGeom>
          <a:ln w="12700">
            <a:miter lim="400000"/>
          </a:ln>
        </p:spPr>
      </p:pic>
      <p:sp>
        <p:nvSpPr>
          <p:cNvPr id="298" name="Straight Connector 2"/>
          <p:cNvSpPr/>
          <p:nvPr/>
        </p:nvSpPr>
        <p:spPr>
          <a:xfrm flipH="1" flipV="1">
            <a:off x="1281235" y="52577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99" name="Ellos saben, y el mundo también lo sabe, que han perdido en gran medida el espíritu de abnegación y sacrificio. Hay muchos frente a cuyos nombres se encontrará escrito en los libros del cielo lo siguiente: No son productores, sino consumidores. Muchos de"/>
          <p:cNvSpPr txBox="1"/>
          <p:nvPr/>
        </p:nvSpPr>
        <p:spPr>
          <a:xfrm>
            <a:off x="1251602" y="5842829"/>
            <a:ext cx="20521458" cy="361106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i="1">
                <a:solidFill>
                  <a:srgbClr val="0A80AD"/>
                </a:solidFill>
                <a:latin typeface="Helvetica"/>
                <a:ea typeface="Helvetica"/>
                <a:cs typeface="Helvetica"/>
                <a:sym typeface="Helvetica"/>
              </a:defRPr>
            </a:lvl1pPr>
          </a:lstStyle>
          <a:p>
            <a:pPr/>
            <a:r>
              <a:t>Ellos saben, y el mundo también lo sabe, que han perdido en gran medida el espíritu de abnegación y sacrificio. Hay muchos frente a cuyos nombres se encontrará escrito en los libros del cielo lo siguiente: No son productores, sino consumidores. Muchos de los que llevan el nombre de Cristo, oscurecen su gloria, velan su belleza, lo privan de su honor.</a:t>
            </a:r>
          </a:p>
        </p:txBody>
      </p:sp>
      <p:sp>
        <p:nvSpPr>
          <p:cNvPr id="300" name="CONDICIONES QUE PREVALECEN EN EL PUEBLO DE DIOS"/>
          <p:cNvSpPr txBox="1"/>
          <p:nvPr/>
        </p:nvSpPr>
        <p:spPr>
          <a:xfrm>
            <a:off x="1271316" y="8822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301" name="No productores sino consumidores"/>
          <p:cNvSpPr txBox="1"/>
          <p:nvPr/>
        </p:nvSpPr>
        <p:spPr>
          <a:xfrm>
            <a:off x="1265235" y="43002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No productores sino consumidores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Mesa de trabajo 5.png" descr="Mesa de trabajo 5.png"/>
          <p:cNvPicPr>
            <a:picLocks noChangeAspect="1"/>
          </p:cNvPicPr>
          <p:nvPr/>
        </p:nvPicPr>
        <p:blipFill>
          <a:blip r:embed="rId2">
            <a:extLst/>
          </a:blip>
          <a:stretch>
            <a:fillRect/>
          </a:stretch>
        </p:blipFill>
        <p:spPr>
          <a:xfrm>
            <a:off x="-37353" y="-71967"/>
            <a:ext cx="24458706" cy="13859934"/>
          </a:xfrm>
          <a:prstGeom prst="rect">
            <a:avLst/>
          </a:prstGeom>
          <a:ln w="12700">
            <a:miter lim="400000"/>
          </a:ln>
        </p:spPr>
      </p:pic>
      <p:pic>
        <p:nvPicPr>
          <p:cNvPr id="304" name="imagen pegada.pdf" descr="imagen pegada.pdf"/>
          <p:cNvPicPr>
            <a:picLocks noChangeAspect="1"/>
          </p:cNvPicPr>
          <p:nvPr/>
        </p:nvPicPr>
        <p:blipFill>
          <a:blip r:embed="rId3">
            <a:extLst/>
          </a:blip>
          <a:stretch>
            <a:fillRect/>
          </a:stretch>
        </p:blipFill>
        <p:spPr>
          <a:xfrm>
            <a:off x="1346746" y="1448723"/>
            <a:ext cx="5962721" cy="50290"/>
          </a:xfrm>
          <a:prstGeom prst="rect">
            <a:avLst/>
          </a:prstGeom>
          <a:ln w="12700">
            <a:miter lim="400000"/>
          </a:ln>
        </p:spPr>
      </p:pic>
      <p:sp>
        <p:nvSpPr>
          <p:cNvPr id="305" name="Straight Connector 2"/>
          <p:cNvSpPr/>
          <p:nvPr/>
        </p:nvSpPr>
        <p:spPr>
          <a:xfrm flipH="1" flipV="1">
            <a:off x="1281235" y="49529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306" name="Hay muchos cuyos nombres están en los libros de la iglesia, pero que no están bajo el dominio de Cristo. No hacen caso de sus instrucciones ni cumplen con su obra. De aquí que están bajo el dominio del enemigo. No están haciendo un bien positivo; por lo "/>
          <p:cNvSpPr txBox="1"/>
          <p:nvPr/>
        </p:nvSpPr>
        <p:spPr>
          <a:xfrm>
            <a:off x="1289702" y="5427133"/>
            <a:ext cx="20455642"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i="1">
                <a:solidFill>
                  <a:srgbClr val="0A80AD"/>
                </a:solidFill>
                <a:latin typeface="Helvetica"/>
                <a:ea typeface="Helvetica"/>
                <a:cs typeface="Helvetica"/>
                <a:sym typeface="Helvetica"/>
              </a:defRPr>
            </a:pPr>
            <a:r>
              <a:t>Hay muchos cuyos nombres están en los libros de la iglesia, pero que no están bajo el dominio de Cristo. No hacen caso de sus instrucciones ni cumplen con su obra. De aquí que están bajo el dominio del enemigo. No están haciendo un bien positivo; por lo tanto, están realizando un daño incalculable. Debido a que su influencia no es un sabor de vida para vida, es un sabor de muerte para muerte.</a:t>
            </a:r>
            <a:r>
              <a:rPr>
                <a:solidFill>
                  <a:srgbClr val="FF005C"/>
                </a:solidFill>
              </a:rPr>
              <a:t>— Lecciones Prácticas del Gran Maestro, 279.</a:t>
            </a:r>
          </a:p>
        </p:txBody>
      </p:sp>
      <p:sp>
        <p:nvSpPr>
          <p:cNvPr id="307" name="CONDICIONES QUE PREVALECEN EN EL PUEBLO DE DIOS"/>
          <p:cNvSpPr txBox="1"/>
          <p:nvPr/>
        </p:nvSpPr>
        <p:spPr>
          <a:xfrm>
            <a:off x="1284016" y="8568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308" name="No productores sino consumidores"/>
          <p:cNvSpPr txBox="1"/>
          <p:nvPr/>
        </p:nvSpPr>
        <p:spPr>
          <a:xfrm>
            <a:off x="1265235" y="40081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No productores sino consumidores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0" name="Mesa de trabajo 4.png" descr="Mesa de trabajo 4.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sp>
        <p:nvSpPr>
          <p:cNvPr id="311" name="La observancia de los mandamientos como manto para el pecado"/>
          <p:cNvSpPr txBox="1"/>
          <p:nvPr/>
        </p:nvSpPr>
        <p:spPr>
          <a:xfrm>
            <a:off x="2520265" y="7410733"/>
            <a:ext cx="18269725" cy="9692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200">
                <a:solidFill>
                  <a:srgbClr val="0A80AD"/>
                </a:solidFill>
                <a:latin typeface="Helvetica"/>
                <a:ea typeface="Helvetica"/>
                <a:cs typeface="Helvetica"/>
                <a:sym typeface="Helvetica"/>
              </a:defRPr>
            </a:lvl1pPr>
          </a:lstStyle>
          <a:p>
            <a:pPr/>
            <a:r>
              <a:t>La observancia de los mandamientos como manto para el pecado</a:t>
            </a:r>
          </a:p>
        </p:txBody>
      </p:sp>
      <p:sp>
        <p:nvSpPr>
          <p:cNvPr id="312" name="Capitulo3"/>
          <p:cNvSpPr txBox="1"/>
          <p:nvPr/>
        </p:nvSpPr>
        <p:spPr>
          <a:xfrm>
            <a:off x="2545549" y="5473955"/>
            <a:ext cx="677070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sz="5000">
                <a:solidFill>
                  <a:srgbClr val="03ADC9"/>
                </a:solidFill>
                <a:latin typeface="Helvetica"/>
                <a:ea typeface="Helvetica"/>
                <a:cs typeface="Helvetica"/>
                <a:sym typeface="Helvetica"/>
              </a:defRPr>
            </a:lvl1pPr>
          </a:lstStyle>
          <a:p>
            <a:pPr/>
            <a:r>
              <a:t>Capitulo3</a:t>
            </a:r>
          </a:p>
        </p:txBody>
      </p:sp>
      <p:sp>
        <p:nvSpPr>
          <p:cNvPr id="313" name="CONDICIONES QUE PREVALECEN EN EL PUEBLO DE DIOS"/>
          <p:cNvSpPr txBox="1"/>
          <p:nvPr/>
        </p:nvSpPr>
        <p:spPr>
          <a:xfrm>
            <a:off x="2486283" y="6281377"/>
            <a:ext cx="15423371" cy="9923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400">
                <a:solidFill>
                  <a:srgbClr val="03ADC9"/>
                </a:solidFill>
                <a:latin typeface="Helvetica"/>
                <a:ea typeface="Helvetica"/>
                <a:cs typeface="Helvetica"/>
                <a:sym typeface="Helvetica"/>
              </a:defRPr>
            </a:lvl1pPr>
          </a:lstStyle>
          <a:p>
            <a:pPr/>
            <a:r>
              <a:t>CONDICIONES QUE PREVALECEN EN EL PUEBLO DE DIOS </a:t>
            </a:r>
          </a:p>
        </p:txBody>
      </p:sp>
      <p:pic>
        <p:nvPicPr>
          <p:cNvPr id="314" name="imagen pegada.pdf" descr="imagen pegada.pdf"/>
          <p:cNvPicPr>
            <a:picLocks noChangeAspect="1"/>
          </p:cNvPicPr>
          <p:nvPr/>
        </p:nvPicPr>
        <p:blipFill>
          <a:blip r:embed="rId3">
            <a:extLst/>
          </a:blip>
          <a:stretch>
            <a:fillRect/>
          </a:stretch>
        </p:blipFill>
        <p:spPr>
          <a:xfrm>
            <a:off x="2536313" y="7274150"/>
            <a:ext cx="16517048" cy="139303"/>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Mesa de trabajo 6.png" descr="Mesa de trabajo 6.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pic>
        <p:nvPicPr>
          <p:cNvPr id="317" name="imagen pegada.pdf" descr="imagen pegada.pdf"/>
          <p:cNvPicPr>
            <a:picLocks noChangeAspect="1"/>
          </p:cNvPicPr>
          <p:nvPr/>
        </p:nvPicPr>
        <p:blipFill>
          <a:blip r:embed="rId3">
            <a:extLst/>
          </a:blip>
          <a:stretch>
            <a:fillRect/>
          </a:stretch>
        </p:blipFill>
        <p:spPr>
          <a:xfrm>
            <a:off x="1334046" y="1474123"/>
            <a:ext cx="5962721" cy="50290"/>
          </a:xfrm>
          <a:prstGeom prst="rect">
            <a:avLst/>
          </a:prstGeom>
          <a:ln w="12700">
            <a:miter lim="400000"/>
          </a:ln>
        </p:spPr>
      </p:pic>
      <p:sp>
        <p:nvSpPr>
          <p:cNvPr id="318" name="Straight Connector 2"/>
          <p:cNvSpPr/>
          <p:nvPr/>
        </p:nvSpPr>
        <p:spPr>
          <a:xfrm flipH="1" flipV="1">
            <a:off x="1319335" y="50164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319" name="El mismo peligro existe hoy en día para los que profesan ser depositarios de la ley de Dios. Están demasiado listos para adularse a sí mismos, pensando que la consideración en la cual tienen a los mandamientos los preservará del poder de la justicia divi"/>
          <p:cNvSpPr txBox="1"/>
          <p:nvPr/>
        </p:nvSpPr>
        <p:spPr>
          <a:xfrm>
            <a:off x="1234669" y="5754581"/>
            <a:ext cx="20456205" cy="38239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i="1" sz="5000">
                <a:solidFill>
                  <a:srgbClr val="0A80AD"/>
                </a:solidFill>
                <a:latin typeface="Helvetica"/>
                <a:ea typeface="Helvetica"/>
                <a:cs typeface="Helvetica"/>
                <a:sym typeface="Helvetica"/>
              </a:defRPr>
            </a:lvl1pPr>
          </a:lstStyle>
          <a:p>
            <a:pPr/>
            <a:r>
              <a:t>El mismo peligro existe hoy en día para los que profesan ser depositarios de la ley de Dios. Están demasiado listos para adularse a sí mismos, pensando que la consideración en la cual tienen a los mandamientos los preservará del poder de la justicia divina. Rehusan ser reprobados por el mal, y acusan a los siervos de Dios de ser demasiado celosos por eliminar el pecado del campamento.</a:t>
            </a:r>
          </a:p>
        </p:txBody>
      </p:sp>
      <p:sp>
        <p:nvSpPr>
          <p:cNvPr id="320" name="CONDICIONES QUE PREVALECEN EN EL PUEBLO DE DIOS"/>
          <p:cNvSpPr txBox="1"/>
          <p:nvPr/>
        </p:nvSpPr>
        <p:spPr>
          <a:xfrm>
            <a:off x="1271316" y="8822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321" name="La observancia de los mandamientos como manto para el pecado"/>
          <p:cNvSpPr txBox="1"/>
          <p:nvPr/>
        </p:nvSpPr>
        <p:spPr>
          <a:xfrm>
            <a:off x="1290634" y="4058907"/>
            <a:ext cx="17673884"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La observancia de los mandamientos como manto para el pecado</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 name="Mesa de trabajo 6.png" descr="Mesa de trabajo 6.png"/>
          <p:cNvPicPr>
            <a:picLocks noChangeAspect="1"/>
          </p:cNvPicPr>
          <p:nvPr/>
        </p:nvPicPr>
        <p:blipFill>
          <a:blip r:embed="rId2">
            <a:extLst/>
          </a:blip>
          <a:stretch>
            <a:fillRect/>
          </a:stretch>
        </p:blipFill>
        <p:spPr>
          <a:xfrm>
            <a:off x="-37353" y="-71967"/>
            <a:ext cx="24458706" cy="13859934"/>
          </a:xfrm>
          <a:prstGeom prst="rect">
            <a:avLst/>
          </a:prstGeom>
          <a:ln w="12700">
            <a:miter lim="400000"/>
          </a:ln>
        </p:spPr>
      </p:pic>
      <p:pic>
        <p:nvPicPr>
          <p:cNvPr id="324" name="imagen pegada.pdf" descr="imagen pegada.pdf"/>
          <p:cNvPicPr>
            <a:picLocks noChangeAspect="1"/>
          </p:cNvPicPr>
          <p:nvPr/>
        </p:nvPicPr>
        <p:blipFill>
          <a:blip r:embed="rId3">
            <a:extLst/>
          </a:blip>
          <a:stretch>
            <a:fillRect/>
          </a:stretch>
        </p:blipFill>
        <p:spPr>
          <a:xfrm>
            <a:off x="1334046" y="1448723"/>
            <a:ext cx="5962721" cy="50290"/>
          </a:xfrm>
          <a:prstGeom prst="rect">
            <a:avLst/>
          </a:prstGeom>
          <a:ln w="12700">
            <a:miter lim="400000"/>
          </a:ln>
        </p:spPr>
      </p:pic>
      <p:sp>
        <p:nvSpPr>
          <p:cNvPr id="325" name="Straight Connector 2"/>
          <p:cNvSpPr/>
          <p:nvPr/>
        </p:nvSpPr>
        <p:spPr>
          <a:xfrm flipH="1" flipV="1">
            <a:off x="1281235" y="45465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326" name="Un Dios que odia el pecado exige que aquellos que profesan guardar su ley se aparten de toda iniquidad. El dejar de arrepentirse y obedecer su Palabra traerá serias consecuencias sobre el pueblo de Dios hoy en día, como lo hizo el mismo pecado sobre el I"/>
          <p:cNvSpPr txBox="1"/>
          <p:nvPr/>
        </p:nvSpPr>
        <p:spPr>
          <a:xfrm>
            <a:off x="1268535" y="5052466"/>
            <a:ext cx="20502590"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i="1">
                <a:solidFill>
                  <a:srgbClr val="0A80AD"/>
                </a:solidFill>
                <a:latin typeface="Helvetica"/>
                <a:ea typeface="Helvetica"/>
                <a:cs typeface="Helvetica"/>
                <a:sym typeface="Helvetica"/>
              </a:defRPr>
            </a:lvl1pPr>
          </a:lstStyle>
          <a:p>
            <a:pPr/>
            <a:r>
              <a:t>Un Dios que odia el pecado exige que aquellos que profesan guardar su ley se aparten de toda iniquidad. El dejar de arrepentirse y obedecer su Palabra traerá serias consecuencias sobre el pueblo de Dios hoy en día, como lo hizo el mismo pecado sobre el Israel antiguo. Hay un límite más allá del cual Dios no demorará sus juicios. —Testimonies for the Church 4:166, 167.</a:t>
            </a:r>
          </a:p>
        </p:txBody>
      </p:sp>
      <p:sp>
        <p:nvSpPr>
          <p:cNvPr id="327" name="CONDICIONES QUE PREVALECEN EN EL PUEBLO DE DIOS"/>
          <p:cNvSpPr txBox="1"/>
          <p:nvPr/>
        </p:nvSpPr>
        <p:spPr>
          <a:xfrm>
            <a:off x="1271316" y="8568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328" name="La observancia de los mandamientos como manto para el pecado"/>
          <p:cNvSpPr txBox="1"/>
          <p:nvPr/>
        </p:nvSpPr>
        <p:spPr>
          <a:xfrm>
            <a:off x="1227134" y="3550907"/>
            <a:ext cx="17919185"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La observancia de los mandamientos como manto para el pecado</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Mesa de trabajo 6.png" descr="Mesa de trabajo 6.png"/>
          <p:cNvPicPr>
            <a:picLocks noChangeAspect="1"/>
          </p:cNvPicPr>
          <p:nvPr/>
        </p:nvPicPr>
        <p:blipFill>
          <a:blip r:embed="rId2">
            <a:extLst/>
          </a:blip>
          <a:stretch>
            <a:fillRect/>
          </a:stretch>
        </p:blipFill>
        <p:spPr>
          <a:xfrm>
            <a:off x="-37353" y="-84667"/>
            <a:ext cx="24458706" cy="13859935"/>
          </a:xfrm>
          <a:prstGeom prst="rect">
            <a:avLst/>
          </a:prstGeom>
          <a:ln w="12700">
            <a:miter lim="400000"/>
          </a:ln>
        </p:spPr>
      </p:pic>
      <p:pic>
        <p:nvPicPr>
          <p:cNvPr id="180" name="imagen pegada.pdf" descr="imagen pegada.pdf"/>
          <p:cNvPicPr>
            <a:picLocks noChangeAspect="1"/>
          </p:cNvPicPr>
          <p:nvPr/>
        </p:nvPicPr>
        <p:blipFill>
          <a:blip r:embed="rId3">
            <a:extLst/>
          </a:blip>
          <a:stretch>
            <a:fillRect/>
          </a:stretch>
        </p:blipFill>
        <p:spPr>
          <a:xfrm>
            <a:off x="1334046" y="1512223"/>
            <a:ext cx="5962721" cy="50290"/>
          </a:xfrm>
          <a:prstGeom prst="rect">
            <a:avLst/>
          </a:prstGeom>
          <a:ln w="12700">
            <a:miter lim="400000"/>
          </a:ln>
        </p:spPr>
      </p:pic>
      <p:sp>
        <p:nvSpPr>
          <p:cNvPr id="181" name="Straight Connector 2"/>
          <p:cNvSpPr/>
          <p:nvPr/>
        </p:nvSpPr>
        <p:spPr>
          <a:xfrm flipH="1" flipV="1">
            <a:off x="1357435" y="50799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2" name="Los cristianos deben prepararse para lo que pronto ha de estallar sobre el mundo como sorpresa abrumadora, y deben hacerlo estudiando diligentemente la Palabra de Dios y esforzándose por conformar su vida con sus preceptos. ... Dios pide un reavivamiento"/>
          <p:cNvSpPr txBox="1"/>
          <p:nvPr/>
        </p:nvSpPr>
        <p:spPr>
          <a:xfrm>
            <a:off x="1289702" y="5645133"/>
            <a:ext cx="20436361"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i="1">
                <a:solidFill>
                  <a:srgbClr val="0A80AD"/>
                </a:solidFill>
                <a:latin typeface="Helvetica"/>
                <a:ea typeface="Helvetica"/>
                <a:cs typeface="Helvetica"/>
                <a:sym typeface="Helvetica"/>
              </a:defRPr>
            </a:pPr>
            <a:r>
              <a:t>Los cristianos deben prepararse para lo que pronto ha de estallar sobre el mundo como sorpresa abrumadora, y deben hacerlo estudiando diligentemente la Palabra de Dios y esforzándose por conformar su vida con sus preceptos. ... Dios pide un reavivamiento y una reforma.</a:t>
            </a:r>
            <a:r>
              <a:rPr>
                <a:solidFill>
                  <a:srgbClr val="FF005C"/>
                </a:solidFill>
              </a:rPr>
              <a:t>—La Historia de Profetas y Reyes, 461.</a:t>
            </a:r>
          </a:p>
        </p:txBody>
      </p:sp>
      <p:sp>
        <p:nvSpPr>
          <p:cNvPr id="183" name="CONDICIONES QUE PREVALECEN EN EL PUEBLO DE DIOS"/>
          <p:cNvSpPr txBox="1"/>
          <p:nvPr/>
        </p:nvSpPr>
        <p:spPr>
          <a:xfrm>
            <a:off x="1271316" y="9203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184" name="Se necesita un reavivamiento y una reforma"/>
          <p:cNvSpPr txBox="1"/>
          <p:nvPr/>
        </p:nvSpPr>
        <p:spPr>
          <a:xfrm>
            <a:off x="1341435" y="4173207"/>
            <a:ext cx="15552321"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Se necesita un reavivamiento y una reforma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Mesa de trabajo 8.png" descr="Mesa de trabajo 8.png"/>
          <p:cNvPicPr>
            <a:picLocks noChangeAspect="1"/>
          </p:cNvPicPr>
          <p:nvPr/>
        </p:nvPicPr>
        <p:blipFill>
          <a:blip r:embed="rId2">
            <a:extLst/>
          </a:blip>
          <a:stretch>
            <a:fillRect/>
          </a:stretch>
        </p:blipFill>
        <p:spPr>
          <a:xfrm>
            <a:off x="-11953" y="-50800"/>
            <a:ext cx="24433306" cy="13845541"/>
          </a:xfrm>
          <a:prstGeom prst="rect">
            <a:avLst/>
          </a:prstGeom>
          <a:ln w="12700">
            <a:miter lim="400000"/>
          </a:ln>
        </p:spPr>
      </p:pic>
      <p:pic>
        <p:nvPicPr>
          <p:cNvPr id="187" name="imagen pegada.pdf" descr="imagen pegada.pdf"/>
          <p:cNvPicPr>
            <a:picLocks noChangeAspect="1"/>
          </p:cNvPicPr>
          <p:nvPr/>
        </p:nvPicPr>
        <p:blipFill>
          <a:blip r:embed="rId3">
            <a:extLst/>
          </a:blip>
          <a:stretch>
            <a:fillRect/>
          </a:stretch>
        </p:blipFill>
        <p:spPr>
          <a:xfrm>
            <a:off x="1321346" y="1639223"/>
            <a:ext cx="5962721" cy="50290"/>
          </a:xfrm>
          <a:prstGeom prst="rect">
            <a:avLst/>
          </a:prstGeom>
          <a:ln w="12700">
            <a:miter lim="400000"/>
          </a:ln>
        </p:spPr>
      </p:pic>
      <p:sp>
        <p:nvSpPr>
          <p:cNvPr id="188" name="Straight Connector 2"/>
          <p:cNvSpPr/>
          <p:nvPr/>
        </p:nvSpPr>
        <p:spPr>
          <a:xfrm flipH="1" flipV="1">
            <a:off x="1357435" y="50672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89" name="Un reavivamiento de la verdadera piedad entre nosotros es la mayor y más urgente de todas nuestras necesidades. El buscar esto debe ser nuestro primer trabajo.…"/>
          <p:cNvSpPr txBox="1"/>
          <p:nvPr/>
        </p:nvSpPr>
        <p:spPr>
          <a:xfrm>
            <a:off x="1330084" y="5873699"/>
            <a:ext cx="20416121" cy="2248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i="1">
                <a:solidFill>
                  <a:srgbClr val="0A80AD"/>
                </a:solidFill>
                <a:latin typeface="Helvetica"/>
                <a:ea typeface="Helvetica"/>
                <a:cs typeface="Helvetica"/>
                <a:sym typeface="Helvetica"/>
              </a:defRPr>
            </a:pPr>
            <a:r>
              <a:t>Un reavivamiento de la verdadera piedad entre nosotros es la mayor y más urgente de todas nuestras necesidades. El buscar esto debe ser nuestro primer trabajo.</a:t>
            </a:r>
          </a:p>
          <a:p>
            <a:pPr algn="just" defTabSz="457200">
              <a:lnSpc>
                <a:spcPct val="80000"/>
              </a:lnSpc>
              <a:spcBef>
                <a:spcPts val="0"/>
              </a:spcBef>
              <a:defRPr i="1">
                <a:solidFill>
                  <a:srgbClr val="0A80AD"/>
                </a:solidFill>
                <a:latin typeface="Helvetica"/>
                <a:ea typeface="Helvetica"/>
                <a:cs typeface="Helvetica"/>
                <a:sym typeface="Helvetica"/>
              </a:defRPr>
            </a:pPr>
            <a:r>
              <a:rPr>
                <a:solidFill>
                  <a:srgbClr val="FF005C"/>
                </a:solidFill>
              </a:rPr>
              <a:t>—The Review and Herald, 22 de marzo de 1887. </a:t>
            </a:r>
          </a:p>
        </p:txBody>
      </p:sp>
      <p:sp>
        <p:nvSpPr>
          <p:cNvPr id="190" name="CONDICIONES QUE PREVALECEN EN EL PUEBLO DE DIOS"/>
          <p:cNvSpPr txBox="1"/>
          <p:nvPr/>
        </p:nvSpPr>
        <p:spPr>
          <a:xfrm>
            <a:off x="1258616" y="10473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191" name="Se necesita un reavivamiento y una reforma"/>
          <p:cNvSpPr txBox="1"/>
          <p:nvPr/>
        </p:nvSpPr>
        <p:spPr>
          <a:xfrm>
            <a:off x="1354134" y="41478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Se necesita un reavivamiento y una reforma</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3" name="Mesa de trabajo 10.png" descr="Mesa de trabajo 10.png"/>
          <p:cNvPicPr>
            <a:picLocks noChangeAspect="1"/>
          </p:cNvPicPr>
          <p:nvPr/>
        </p:nvPicPr>
        <p:blipFill>
          <a:blip r:embed="rId2">
            <a:extLst/>
          </a:blip>
          <a:stretch>
            <a:fillRect/>
          </a:stretch>
        </p:blipFill>
        <p:spPr>
          <a:xfrm>
            <a:off x="-24653" y="-64770"/>
            <a:ext cx="24433306" cy="13845540"/>
          </a:xfrm>
          <a:prstGeom prst="rect">
            <a:avLst/>
          </a:prstGeom>
          <a:ln w="12700">
            <a:miter lim="400000"/>
          </a:ln>
        </p:spPr>
      </p:pic>
      <p:pic>
        <p:nvPicPr>
          <p:cNvPr id="194" name="imagen pegada.pdf" descr="imagen pegada.pdf"/>
          <p:cNvPicPr>
            <a:picLocks noChangeAspect="1"/>
          </p:cNvPicPr>
          <p:nvPr/>
        </p:nvPicPr>
        <p:blipFill>
          <a:blip r:embed="rId3">
            <a:extLst/>
          </a:blip>
          <a:stretch>
            <a:fillRect/>
          </a:stretch>
        </p:blipFill>
        <p:spPr>
          <a:xfrm>
            <a:off x="1334046" y="1474123"/>
            <a:ext cx="5962721" cy="50290"/>
          </a:xfrm>
          <a:prstGeom prst="rect">
            <a:avLst/>
          </a:prstGeom>
          <a:ln w="12700">
            <a:miter lim="400000"/>
          </a:ln>
        </p:spPr>
      </p:pic>
      <p:sp>
        <p:nvSpPr>
          <p:cNvPr id="195" name="Straight Connector 2"/>
          <p:cNvSpPr/>
          <p:nvPr/>
        </p:nvSpPr>
        <p:spPr>
          <a:xfrm flipH="1" flipV="1">
            <a:off x="1370135" y="48894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196" name="Ha llegado la hora de hacer una reforma completa. Cuando ella principie, el espíritu de oración animará a cada creyente, y el espíritu de discordia y de revolución será desterrado de la iglesia.—Joyas de los Testimonios 3:254."/>
          <p:cNvSpPr txBox="1"/>
          <p:nvPr/>
        </p:nvSpPr>
        <p:spPr>
          <a:xfrm>
            <a:off x="1319335" y="5581599"/>
            <a:ext cx="20397989" cy="22480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i="1">
                <a:solidFill>
                  <a:srgbClr val="0A80AD"/>
                </a:solidFill>
                <a:latin typeface="Helvetica"/>
                <a:ea typeface="Helvetica"/>
                <a:cs typeface="Helvetica"/>
                <a:sym typeface="Helvetica"/>
              </a:defRPr>
            </a:pPr>
            <a:r>
              <a:t>Ha llegado la hora de hacer una reforma completa. Cuando ella principie, el espíritu de oración animará a cada creyente, y el espíritu de discordia y de revolución será desterrado de la iglesia.</a:t>
            </a:r>
            <a:r>
              <a:rPr>
                <a:solidFill>
                  <a:srgbClr val="FF005C"/>
                </a:solidFill>
              </a:rPr>
              <a:t>—Joyas de los Testimonios 3:254.</a:t>
            </a:r>
          </a:p>
        </p:txBody>
      </p:sp>
      <p:sp>
        <p:nvSpPr>
          <p:cNvPr id="197" name="CONDICIONES QUE PREVALECEN EN EL PUEBLO DE DIOS"/>
          <p:cNvSpPr txBox="1"/>
          <p:nvPr/>
        </p:nvSpPr>
        <p:spPr>
          <a:xfrm>
            <a:off x="1271316" y="8822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198" name="Se necesita un reavivamiento y una reforma"/>
          <p:cNvSpPr txBox="1"/>
          <p:nvPr/>
        </p:nvSpPr>
        <p:spPr>
          <a:xfrm>
            <a:off x="1354134" y="39700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Se necesita un reavivamiento y una reforma</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0" name="Mesa de trabajo 3.png" descr="Mesa de trabajo 3.png"/>
          <p:cNvPicPr>
            <a:picLocks noChangeAspect="1"/>
          </p:cNvPicPr>
          <p:nvPr/>
        </p:nvPicPr>
        <p:blipFill>
          <a:blip r:embed="rId2">
            <a:extLst/>
          </a:blip>
          <a:stretch>
            <a:fillRect/>
          </a:stretch>
        </p:blipFill>
        <p:spPr>
          <a:xfrm>
            <a:off x="-50053" y="-79164"/>
            <a:ext cx="24484106" cy="13874328"/>
          </a:xfrm>
          <a:prstGeom prst="rect">
            <a:avLst/>
          </a:prstGeom>
          <a:ln w="12700">
            <a:miter lim="400000"/>
          </a:ln>
        </p:spPr>
      </p:pic>
      <p:pic>
        <p:nvPicPr>
          <p:cNvPr id="201" name="imagen pegada.pdf" descr="imagen pegada.pdf"/>
          <p:cNvPicPr>
            <a:picLocks noChangeAspect="1"/>
          </p:cNvPicPr>
          <p:nvPr/>
        </p:nvPicPr>
        <p:blipFill>
          <a:blip r:embed="rId3">
            <a:extLst/>
          </a:blip>
          <a:stretch>
            <a:fillRect/>
          </a:stretch>
        </p:blipFill>
        <p:spPr>
          <a:xfrm>
            <a:off x="1334046" y="1474123"/>
            <a:ext cx="5962721" cy="50290"/>
          </a:xfrm>
          <a:prstGeom prst="rect">
            <a:avLst/>
          </a:prstGeom>
          <a:ln w="12700">
            <a:miter lim="400000"/>
          </a:ln>
        </p:spPr>
      </p:pic>
      <p:sp>
        <p:nvSpPr>
          <p:cNvPr id="202" name="Straight Connector 2"/>
          <p:cNvSpPr/>
          <p:nvPr/>
        </p:nvSpPr>
        <p:spPr>
          <a:xfrm flipH="1" flipV="1">
            <a:off x="1332035" y="50418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03" name="Debe realizarse un reavivamiento y una reforma bajo la ministración del Espíritu Santo. Reavivamiento y reforma son dos cosas diferentes. El reavivamiento significa una renovación de la vida espiritual, una vivificación de los poderes de la mente y del c"/>
          <p:cNvSpPr txBox="1"/>
          <p:nvPr/>
        </p:nvSpPr>
        <p:spPr>
          <a:xfrm>
            <a:off x="1289702" y="5700996"/>
            <a:ext cx="20477604" cy="29295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i="1">
                <a:solidFill>
                  <a:srgbClr val="0A80AD"/>
                </a:solidFill>
                <a:latin typeface="Helvetica"/>
                <a:ea typeface="Helvetica"/>
                <a:cs typeface="Helvetica"/>
                <a:sym typeface="Helvetica"/>
              </a:defRPr>
            </a:lvl1pPr>
          </a:lstStyle>
          <a:p>
            <a:pPr/>
            <a:r>
              <a:t>Debe realizarse un reavivamiento y una reforma bajo la ministración del Espíritu Santo. Reavivamiento y reforma son dos cosas diferentes. El reavivamiento significa una renovación de la vida espiritual, una vivificación de los poderes de la mente y del corazón, una resurrección de la muerte espiritual.</a:t>
            </a:r>
          </a:p>
        </p:txBody>
      </p:sp>
      <p:sp>
        <p:nvSpPr>
          <p:cNvPr id="204" name="CONDICIONES QUE PREVALECEN EN EL PUEBLO DE DIOS"/>
          <p:cNvSpPr txBox="1"/>
          <p:nvPr/>
        </p:nvSpPr>
        <p:spPr>
          <a:xfrm>
            <a:off x="1271316" y="8822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205" name="Se necesita un reavivamiento y una reforma"/>
          <p:cNvSpPr txBox="1"/>
          <p:nvPr/>
        </p:nvSpPr>
        <p:spPr>
          <a:xfrm>
            <a:off x="1316034" y="40970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Se necesita un reavivamiento y una reforma</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Mesa de trabajo 5.png" descr="Mesa de trabajo 5.png"/>
          <p:cNvPicPr>
            <a:picLocks noChangeAspect="1"/>
          </p:cNvPicPr>
          <p:nvPr/>
        </p:nvPicPr>
        <p:blipFill>
          <a:blip r:embed="rId2">
            <a:extLst/>
          </a:blip>
          <a:stretch>
            <a:fillRect/>
          </a:stretch>
        </p:blipFill>
        <p:spPr>
          <a:xfrm>
            <a:off x="-37353" y="-71967"/>
            <a:ext cx="24458706" cy="13859934"/>
          </a:xfrm>
          <a:prstGeom prst="rect">
            <a:avLst/>
          </a:prstGeom>
          <a:ln w="12700">
            <a:miter lim="400000"/>
          </a:ln>
        </p:spPr>
      </p:pic>
      <p:pic>
        <p:nvPicPr>
          <p:cNvPr id="208" name="imagen pegada.pdf" descr="imagen pegada.pdf"/>
          <p:cNvPicPr>
            <a:picLocks noChangeAspect="1"/>
          </p:cNvPicPr>
          <p:nvPr/>
        </p:nvPicPr>
        <p:blipFill>
          <a:blip r:embed="rId3">
            <a:extLst/>
          </a:blip>
          <a:stretch>
            <a:fillRect/>
          </a:stretch>
        </p:blipFill>
        <p:spPr>
          <a:xfrm>
            <a:off x="1346746" y="1474123"/>
            <a:ext cx="5962721" cy="50290"/>
          </a:xfrm>
          <a:prstGeom prst="rect">
            <a:avLst/>
          </a:prstGeom>
          <a:ln w="12700">
            <a:miter lim="400000"/>
          </a:ln>
        </p:spPr>
      </p:pic>
      <p:sp>
        <p:nvSpPr>
          <p:cNvPr id="209" name="Straight Connector 2"/>
          <p:cNvSpPr/>
          <p:nvPr/>
        </p:nvSpPr>
        <p:spPr>
          <a:xfrm flipH="1" flipV="1">
            <a:off x="1319335" y="5272223"/>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10" name="La reforma significa una reorganización, un cambio en las ideas y las teorías, en los hábitos y las prácticas. La reforma no traerá los buenos frutos de la justicia a menos que esté vinculada con el reavivamiento del espíritu. El reavivamiento y la refor"/>
          <p:cNvSpPr txBox="1"/>
          <p:nvPr/>
        </p:nvSpPr>
        <p:spPr>
          <a:xfrm>
            <a:off x="1298169" y="5484266"/>
            <a:ext cx="20433913"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lnSpc>
                <a:spcPct val="80000"/>
              </a:lnSpc>
              <a:spcBef>
                <a:spcPts val="0"/>
              </a:spcBef>
              <a:defRPr i="1">
                <a:solidFill>
                  <a:srgbClr val="0A80AD"/>
                </a:solidFill>
                <a:latin typeface="Helvetica"/>
                <a:ea typeface="Helvetica"/>
                <a:cs typeface="Helvetica"/>
                <a:sym typeface="Helvetica"/>
              </a:defRPr>
            </a:pPr>
            <a:r>
              <a:t>La reforma significa una reorganización, un cambio en las ideas y las teorías, en los hábitos y las prácticas. La reforma no traerá los buenos frutos de la justicia a menos que esté vinculada con el reavivamiento del espíritu. El reavivamiento y la reforma han de realizar la obra señalada, y al hacer esta obra ambas deben combinarse.</a:t>
            </a:r>
          </a:p>
          <a:p>
            <a:pPr algn="just" defTabSz="457200">
              <a:lnSpc>
                <a:spcPct val="80000"/>
              </a:lnSpc>
              <a:spcBef>
                <a:spcPts val="0"/>
              </a:spcBef>
              <a:defRPr i="1">
                <a:solidFill>
                  <a:srgbClr val="0A80AD"/>
                </a:solidFill>
                <a:latin typeface="Helvetica"/>
                <a:ea typeface="Helvetica"/>
                <a:cs typeface="Helvetica"/>
                <a:sym typeface="Helvetica"/>
              </a:defRPr>
            </a:pPr>
            <a:r>
              <a:rPr>
                <a:solidFill>
                  <a:srgbClr val="FF005C"/>
                </a:solidFill>
              </a:rPr>
              <a:t>—The Review and Herald, 25 de febrero de 1902.</a:t>
            </a:r>
          </a:p>
        </p:txBody>
      </p:sp>
      <p:sp>
        <p:nvSpPr>
          <p:cNvPr id="211" name="CONDICIONES QUE PREVALECEN EN EL PUEBLO DE DIOS"/>
          <p:cNvSpPr txBox="1"/>
          <p:nvPr/>
        </p:nvSpPr>
        <p:spPr>
          <a:xfrm>
            <a:off x="1284016" y="8822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212" name="Se necesita un reavivamiento y una reforma"/>
          <p:cNvSpPr txBox="1"/>
          <p:nvPr/>
        </p:nvSpPr>
        <p:spPr>
          <a:xfrm>
            <a:off x="1316034" y="4327331"/>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Se necesita un reavivamiento y una reforma</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4" name="Mesa de trabajo 6.png" descr="Mesa de trabajo 6.png"/>
          <p:cNvPicPr>
            <a:picLocks noChangeAspect="1"/>
          </p:cNvPicPr>
          <p:nvPr/>
        </p:nvPicPr>
        <p:blipFill>
          <a:blip r:embed="rId2">
            <a:extLst/>
          </a:blip>
          <a:stretch>
            <a:fillRect/>
          </a:stretch>
        </p:blipFill>
        <p:spPr>
          <a:xfrm>
            <a:off x="-37353" y="0"/>
            <a:ext cx="24458706" cy="13859934"/>
          </a:xfrm>
          <a:prstGeom prst="rect">
            <a:avLst/>
          </a:prstGeom>
          <a:ln w="12700">
            <a:miter lim="400000"/>
          </a:ln>
        </p:spPr>
      </p:pic>
      <p:pic>
        <p:nvPicPr>
          <p:cNvPr id="215" name="imagen pegada.pdf" descr="imagen pegada.pdf"/>
          <p:cNvPicPr>
            <a:picLocks noChangeAspect="1"/>
          </p:cNvPicPr>
          <p:nvPr/>
        </p:nvPicPr>
        <p:blipFill>
          <a:blip r:embed="rId3">
            <a:extLst/>
          </a:blip>
          <a:stretch>
            <a:fillRect/>
          </a:stretch>
        </p:blipFill>
        <p:spPr>
          <a:xfrm>
            <a:off x="1334046" y="1474123"/>
            <a:ext cx="5962721" cy="50290"/>
          </a:xfrm>
          <a:prstGeom prst="rect">
            <a:avLst/>
          </a:prstGeom>
          <a:ln w="12700">
            <a:miter lim="400000"/>
          </a:ln>
        </p:spPr>
      </p:pic>
      <p:sp>
        <p:nvSpPr>
          <p:cNvPr id="216" name="Straight Connector 2"/>
          <p:cNvSpPr/>
          <p:nvPr/>
        </p:nvSpPr>
        <p:spPr>
          <a:xfrm flipH="1" flipV="1">
            <a:off x="1344735" y="511220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17" name="¿No nos llaman las Escrituras a realizar una obra más pura y santa que la que hemos visto hasta ahora? ... Dios llama a los que están dispuestos a ser dirigidos por su Espíritu Santo a encabezar una obra de completa reforma. Veo una crisis delante de nos"/>
          <p:cNvSpPr txBox="1"/>
          <p:nvPr/>
        </p:nvSpPr>
        <p:spPr>
          <a:xfrm>
            <a:off x="1281235" y="5628675"/>
            <a:ext cx="20451542" cy="429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i="1">
                <a:solidFill>
                  <a:srgbClr val="0A80AD"/>
                </a:solidFill>
                <a:latin typeface="Helvetica"/>
                <a:ea typeface="Helvetica"/>
                <a:cs typeface="Helvetica"/>
                <a:sym typeface="Helvetica"/>
              </a:defRPr>
            </a:lvl1pPr>
          </a:lstStyle>
          <a:p>
            <a:pPr/>
            <a:r>
              <a:t>¿No nos llaman las Escrituras a realizar una obra más pura y santa que la que hemos visto hasta ahora? ... Dios llama a los que están dispuestos a ser dirigidos por su Espíritu Santo a encabezar una obra de completa reforma. Veo una crisis delante de nosotros, y el Señor llama a sus obreros a entrar en la liza. Cada alma debe ahora asumir una posición de más profunda y verdadera consagración a Dios que en los años pasados.</a:t>
            </a:r>
          </a:p>
        </p:txBody>
      </p:sp>
      <p:sp>
        <p:nvSpPr>
          <p:cNvPr id="218" name="CONDICIONES QUE PREVALECEN EN EL PUEBLO DE DIOS"/>
          <p:cNvSpPr txBox="1"/>
          <p:nvPr/>
        </p:nvSpPr>
        <p:spPr>
          <a:xfrm>
            <a:off x="1271316" y="8822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219" name="Se necesita un reavivamiento y una reforma"/>
          <p:cNvSpPr txBox="1"/>
          <p:nvPr/>
        </p:nvSpPr>
        <p:spPr>
          <a:xfrm>
            <a:off x="1328734" y="4192717"/>
            <a:ext cx="15552322" cy="9334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Se necesita un reavivamiento y una reforma</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1" name="Mesa de trabajo 6.png" descr="Mesa de trabajo 6.png"/>
          <p:cNvPicPr>
            <a:picLocks noChangeAspect="1"/>
          </p:cNvPicPr>
          <p:nvPr/>
        </p:nvPicPr>
        <p:blipFill>
          <a:blip r:embed="rId2">
            <a:extLst/>
          </a:blip>
          <a:stretch>
            <a:fillRect/>
          </a:stretch>
        </p:blipFill>
        <p:spPr>
          <a:xfrm>
            <a:off x="-37353" y="-59267"/>
            <a:ext cx="24458706" cy="13859935"/>
          </a:xfrm>
          <a:prstGeom prst="rect">
            <a:avLst/>
          </a:prstGeom>
          <a:ln w="12700">
            <a:miter lim="400000"/>
          </a:ln>
        </p:spPr>
      </p:pic>
      <p:pic>
        <p:nvPicPr>
          <p:cNvPr id="222" name="imagen pegada.pdf" descr="imagen pegada.pdf"/>
          <p:cNvPicPr>
            <a:picLocks noChangeAspect="1"/>
          </p:cNvPicPr>
          <p:nvPr/>
        </p:nvPicPr>
        <p:blipFill>
          <a:blip r:embed="rId3">
            <a:extLst/>
          </a:blip>
          <a:stretch>
            <a:fillRect/>
          </a:stretch>
        </p:blipFill>
        <p:spPr>
          <a:xfrm>
            <a:off x="1372146" y="1486823"/>
            <a:ext cx="5962721" cy="50290"/>
          </a:xfrm>
          <a:prstGeom prst="rect">
            <a:avLst/>
          </a:prstGeom>
          <a:ln w="12700">
            <a:miter lim="400000"/>
          </a:ln>
        </p:spPr>
      </p:pic>
      <p:sp>
        <p:nvSpPr>
          <p:cNvPr id="223" name="Straight Connector 2"/>
          <p:cNvSpPr/>
          <p:nvPr/>
        </p:nvSpPr>
        <p:spPr>
          <a:xfrm flipH="1" flipV="1">
            <a:off x="1395535" y="4902199"/>
            <a:ext cx="15520321" cy="1"/>
          </a:xfrm>
          <a:prstGeom prst="line">
            <a:avLst/>
          </a:prstGeom>
          <a:ln w="63500">
            <a:solidFill>
              <a:srgbClr val="03ADC9"/>
            </a:solidFill>
            <a:miter/>
          </a:ln>
        </p:spPr>
        <p:txBody>
          <a:bodyPr tIns="91439" bIns="91439"/>
          <a:lstStyle/>
          <a:p>
            <a:pPr defTabSz="1828800">
              <a:lnSpc>
                <a:spcPct val="100000"/>
              </a:lnSpc>
              <a:spcBef>
                <a:spcPts val="0"/>
              </a:spcBef>
              <a:defRPr sz="3600">
                <a:latin typeface="Calibri"/>
                <a:ea typeface="Calibri"/>
                <a:cs typeface="Calibri"/>
                <a:sym typeface="Calibri"/>
              </a:defRPr>
            </a:pPr>
          </a:p>
        </p:txBody>
      </p:sp>
      <p:sp>
        <p:nvSpPr>
          <p:cNvPr id="224" name="Muchos de los que profesan creer la verdad para estos últimos días, serán hallados faltos. Han descuidado los asuntos de más peso. Su conversión es superficial; no es profunda, ferviente y cabal. No saben por qué creen la verdad; sólo la creen porque otr"/>
          <p:cNvSpPr txBox="1"/>
          <p:nvPr/>
        </p:nvSpPr>
        <p:spPr>
          <a:xfrm>
            <a:off x="1319335" y="5268366"/>
            <a:ext cx="20338879" cy="36110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80000"/>
              </a:lnSpc>
              <a:spcBef>
                <a:spcPts val="0"/>
              </a:spcBef>
              <a:defRPr i="1">
                <a:solidFill>
                  <a:srgbClr val="0A80AD"/>
                </a:solidFill>
                <a:latin typeface="Helvetica"/>
                <a:ea typeface="Helvetica"/>
                <a:cs typeface="Helvetica"/>
                <a:sym typeface="Helvetica"/>
              </a:defRPr>
            </a:lvl1pPr>
          </a:lstStyle>
          <a:p>
            <a:pPr/>
            <a:r>
              <a:t>Muchos de los que profesan creer la verdad para estos últimos días, serán hallados faltos. Han descuidado los asuntos de más peso. Su conversión es superficial; no es profunda, ferviente y cabal. No saben por qué creen la verdad; sólo la creen porque otros la han creído, y dan por sentado que es la verdad. No pueden dar razón inteligente de lo que creen.</a:t>
            </a:r>
          </a:p>
        </p:txBody>
      </p:sp>
      <p:sp>
        <p:nvSpPr>
          <p:cNvPr id="225" name="CONDICIONES QUE PREVALECEN EN EL PUEBLO DE DIOS"/>
          <p:cNvSpPr txBox="1"/>
          <p:nvPr/>
        </p:nvSpPr>
        <p:spPr>
          <a:xfrm>
            <a:off x="1309416" y="894928"/>
            <a:ext cx="10512113"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3400">
                <a:solidFill>
                  <a:srgbClr val="03ADC9"/>
                </a:solidFill>
                <a:latin typeface="Helvetica"/>
                <a:ea typeface="Helvetica"/>
                <a:cs typeface="Helvetica"/>
                <a:sym typeface="Helvetica"/>
              </a:defRPr>
            </a:lvl1pPr>
          </a:lstStyle>
          <a:p>
            <a:pPr/>
            <a:r>
              <a:t>CONDICIONES QUE PREVALECEN EN EL PUEBLO DE DIOS </a:t>
            </a:r>
          </a:p>
        </p:txBody>
      </p:sp>
      <p:sp>
        <p:nvSpPr>
          <p:cNvPr id="226" name="Se necesita un reavivamiento y una reforma"/>
          <p:cNvSpPr txBox="1"/>
          <p:nvPr/>
        </p:nvSpPr>
        <p:spPr>
          <a:xfrm>
            <a:off x="1379534" y="3957307"/>
            <a:ext cx="15552322" cy="9334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lnSpc>
                <a:spcPct val="60000"/>
              </a:lnSpc>
              <a:spcBef>
                <a:spcPts val="0"/>
              </a:spcBef>
              <a:defRPr b="1" sz="5000">
                <a:solidFill>
                  <a:srgbClr val="0A80AD"/>
                </a:solidFill>
                <a:latin typeface="Helvetica"/>
                <a:ea typeface="Helvetica"/>
                <a:cs typeface="Helvetica"/>
                <a:sym typeface="Helvetica"/>
              </a:defRPr>
            </a:lvl1pPr>
          </a:lstStyle>
          <a:p>
            <a:pPr/>
            <a:r>
              <a:t>Se necesita un reavivamiento y una reforma</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2438338" rtl="0" fontAlgn="auto" latinLnBrk="0" hangingPunct="0">
          <a:lnSpc>
            <a:spcPct val="90000"/>
          </a:lnSpc>
          <a:spcBef>
            <a:spcPts val="4500"/>
          </a:spcBef>
          <a:spcAft>
            <a:spcPts val="0"/>
          </a:spcAft>
          <a:buClrTx/>
          <a:buSzTx/>
          <a:buFontTx/>
          <a:buNone/>
          <a:tabLst/>
          <a:defRPr b="0" baseline="0" cap="none" i="0" spc="0" strike="noStrike" sz="48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