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spTree>
      <p:nvGrpSpPr>
        <p:cNvPr id="1" name=""/>
        <p:cNvGrpSpPr/>
        <p:nvPr/>
      </p:nvGrpSpPr>
      <p:grpSpPr>
        <a:xfrm>
          <a:off x="0" y="0"/>
          <a:ext cx="0" cy="0"/>
          <a:chOff x="0" y="0"/>
          <a:chExt cx="0" cy="0"/>
        </a:xfrm>
      </p:grpSpPr>
      <p:sp>
        <p:nvSpPr>
          <p:cNvPr id="11" name="Autor y fecha"/>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12"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3" name="Nivel de texto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99" name="Título de diapositiva"/>
          <p:cNvSpPr txBox="1"/>
          <p:nvPr>
            <p:ph type="title" hasCustomPrompt="1"/>
          </p:nvPr>
        </p:nvSpPr>
        <p:spPr>
          <a:xfrm>
            <a:off x="1206500" y="1079500"/>
            <a:ext cx="21971000" cy="1434949"/>
          </a:xfrm>
          <a:prstGeom prst="rect">
            <a:avLst/>
          </a:prstGeom>
        </p:spPr>
        <p:txBody>
          <a:bodyPr/>
          <a:lstStyle/>
          <a:p>
            <a:pPr/>
            <a:r>
              <a:t>Título de diapositiva</a:t>
            </a:r>
          </a:p>
        </p:txBody>
      </p:sp>
      <p:sp>
        <p:nvSpPr>
          <p:cNvPr id="100"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10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Título de agenda"/>
          <p:cNvSpPr txBox="1"/>
          <p:nvPr>
            <p:ph type="title" hasCustomPrompt="1"/>
          </p:nvPr>
        </p:nvSpPr>
        <p:spPr>
          <a:xfrm>
            <a:off x="1206500" y="1079500"/>
            <a:ext cx="21971000" cy="1435100"/>
          </a:xfrm>
          <a:prstGeom prst="rect">
            <a:avLst/>
          </a:prstGeom>
        </p:spPr>
        <p:txBody>
          <a:bodyPr/>
          <a:lstStyle/>
          <a:p>
            <a:pPr/>
            <a:r>
              <a:t>Título de agenda</a:t>
            </a:r>
          </a:p>
        </p:txBody>
      </p:sp>
      <p:sp>
        <p:nvSpPr>
          <p:cNvPr id="109" name="Subtítulo de agend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agenda</a:t>
            </a:r>
          </a:p>
        </p:txBody>
      </p:sp>
      <p:sp>
        <p:nvSpPr>
          <p:cNvPr id="110"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Temas de agenda</a:t>
            </a:r>
          </a:p>
          <a:p>
            <a:pPr lvl="1"/>
            <a:r>
              <a:t/>
            </a:r>
          </a:p>
          <a:p>
            <a:pPr lvl="2"/>
            <a:r>
              <a:t/>
            </a:r>
          </a:p>
          <a:p>
            <a:pPr lvl="3"/>
            <a:r>
              <a:t/>
            </a:r>
          </a:p>
          <a:p>
            <a:pPr lvl="4"/>
            <a:r>
              <a:t/>
            </a:r>
          </a:p>
        </p:txBody>
      </p:sp>
      <p:sp>
        <p:nvSpPr>
          <p:cNvPr id="11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118" name="Nivel de texto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Declaración</a:t>
            </a:r>
          </a:p>
          <a:p>
            <a:pPr lvl="1"/>
            <a:r>
              <a:t/>
            </a:r>
          </a:p>
          <a:p>
            <a:pPr lvl="2"/>
            <a:r>
              <a:t/>
            </a:r>
          </a:p>
          <a:p>
            <a:pPr lvl="3"/>
            <a:r>
              <a:t/>
            </a:r>
          </a:p>
          <a:p>
            <a:pPr lvl="4"/>
            <a:r>
              <a:t/>
            </a:r>
          </a:p>
        </p:txBody>
      </p:sp>
      <p:sp>
        <p:nvSpPr>
          <p:cNvPr id="11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to grande">
    <p:spTree>
      <p:nvGrpSpPr>
        <p:cNvPr id="1" name=""/>
        <p:cNvGrpSpPr/>
        <p:nvPr/>
      </p:nvGrpSpPr>
      <p:grpSpPr>
        <a:xfrm>
          <a:off x="0" y="0"/>
          <a:ext cx="0" cy="0"/>
          <a:chOff x="0" y="0"/>
          <a:chExt cx="0" cy="0"/>
        </a:xfrm>
      </p:grpSpPr>
      <p:sp>
        <p:nvSpPr>
          <p:cNvPr id="126" name="Nivel de texto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Información del dato"/>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Información del dato</a:t>
            </a:r>
          </a:p>
        </p:txBody>
      </p:sp>
      <p:sp>
        <p:nvSpPr>
          <p:cNvPr id="12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35" name="Atribució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Atribución</a:t>
            </a:r>
          </a:p>
        </p:txBody>
      </p:sp>
      <p:sp>
        <p:nvSpPr>
          <p:cNvPr id="136" name="Nivel de texto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“Frase celebre”</a:t>
            </a:r>
          </a:p>
          <a:p>
            <a:pPr lvl="1"/>
            <a:r>
              <a:t/>
            </a:r>
          </a:p>
          <a:p>
            <a:pPr lvl="2"/>
            <a:r>
              <a:t/>
            </a:r>
          </a:p>
          <a:p>
            <a:pPr lvl="3"/>
            <a:r>
              <a:t/>
            </a:r>
          </a:p>
          <a:p>
            <a:pPr lvl="4"/>
            <a:r>
              <a:t/>
            </a:r>
          </a:p>
        </p:txBody>
      </p:sp>
      <p:sp>
        <p:nvSpPr>
          <p:cNvPr id="13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44" name="Plato de ensalada con arroz frito, huevos duros y palillo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Tazón con tortas de salmón, ensalada y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Plato de pasta pappardelle con mantequilla de perejil, avellanas tostadas y queso parmesano rallado"/>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54" name="tazón de ensalada con arroz frito, huevos cocidos y palillo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Número de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6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Aguacates y limon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ítulo de presentación"/>
          <p:cNvSpPr txBox="1"/>
          <p:nvPr>
            <p:ph type="title" hasCustomPrompt="1"/>
          </p:nvPr>
        </p:nvSpPr>
        <p:spPr>
          <a:xfrm>
            <a:off x="1206500" y="7124700"/>
            <a:ext cx="21971000" cy="4648200"/>
          </a:xfrm>
          <a:prstGeom prst="rect">
            <a:avLst/>
          </a:prstGeom>
        </p:spPr>
        <p:txBody>
          <a:bodyPr anchor="b"/>
          <a:lstStyle>
            <a:lvl1pPr>
              <a:defRPr spc="-232" sz="11600"/>
            </a:lvl1pPr>
          </a:lstStyle>
          <a:p>
            <a:pPr/>
            <a:r>
              <a:t>Título de presentación</a:t>
            </a:r>
          </a:p>
        </p:txBody>
      </p:sp>
      <p:sp>
        <p:nvSpPr>
          <p:cNvPr id="23" name="Autor y fech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24" name="Nivel de texto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azón con tortas de salmón, ensalada y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ítulo de diapositiva"/>
          <p:cNvSpPr txBox="1"/>
          <p:nvPr>
            <p:ph type="title" hasCustomPrompt="1"/>
          </p:nvPr>
        </p:nvSpPr>
        <p:spPr>
          <a:xfrm>
            <a:off x="1206500" y="1270000"/>
            <a:ext cx="9779000" cy="5882273"/>
          </a:xfrm>
          <a:prstGeom prst="rect">
            <a:avLst/>
          </a:prstGeom>
        </p:spPr>
        <p:txBody>
          <a:bodyPr anchor="b"/>
          <a:lstStyle/>
          <a:p>
            <a:pPr/>
            <a:r>
              <a:t>Título de diapositiva</a:t>
            </a:r>
          </a:p>
        </p:txBody>
      </p:sp>
      <p:sp>
        <p:nvSpPr>
          <p:cNvPr id="34" name="Nivel de texto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diapositiva</a:t>
            </a:r>
          </a:p>
          <a:p>
            <a:pPr lvl="1"/>
            <a:r>
              <a:t/>
            </a:r>
          </a:p>
          <a:p>
            <a:pPr lvl="2"/>
            <a:r>
              <a:t/>
            </a:r>
          </a:p>
          <a:p>
            <a:pPr lvl="3"/>
            <a:r>
              <a:t/>
            </a:r>
          </a:p>
          <a:p>
            <a:pPr lvl="4"/>
            <a:r>
              <a:t/>
            </a:r>
          </a:p>
        </p:txBody>
      </p:sp>
      <p:sp>
        <p:nvSpPr>
          <p:cNvPr id="35"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44"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1098550"/>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61"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62" name="Plato de pasta pappardelle con mantequilla de perejil, avellanas tostadas y queso parmesano rallado"/>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pequeño">
    <p:spTree>
      <p:nvGrpSpPr>
        <p:cNvPr id="1" name=""/>
        <p:cNvGrpSpPr/>
        <p:nvPr/>
      </p:nvGrpSpPr>
      <p:grpSpPr>
        <a:xfrm>
          <a:off x="0" y="0"/>
          <a:ext cx="0" cy="0"/>
          <a:chOff x="0" y="0"/>
          <a:chExt cx="0" cy="0"/>
        </a:xfrm>
      </p:grpSpPr>
      <p:sp>
        <p:nvSpPr>
          <p:cNvPr id="7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7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7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7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grande">
    <p:spTree>
      <p:nvGrpSpPr>
        <p:cNvPr id="1" name=""/>
        <p:cNvGrpSpPr/>
        <p:nvPr/>
      </p:nvGrpSpPr>
      <p:grpSpPr>
        <a:xfrm>
          <a:off x="0" y="0"/>
          <a:ext cx="0" cy="0"/>
          <a:chOff x="0" y="0"/>
          <a:chExt cx="0" cy="0"/>
        </a:xfrm>
      </p:grpSpPr>
      <p:sp>
        <p:nvSpPr>
          <p:cNvPr id="8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8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8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8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91" name="Título de secció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Título de sección</a:t>
            </a:r>
          </a:p>
        </p:txBody>
      </p:sp>
      <p:sp>
        <p:nvSpPr>
          <p:cNvPr id="92"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diapositiva</a:t>
            </a:r>
          </a:p>
        </p:txBody>
      </p:sp>
      <p:sp>
        <p:nvSpPr>
          <p:cNvPr id="3" name="Nivel de texto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Mesa de trabajo 1.png" descr="Mesa de trabajo 1.png"/>
          <p:cNvPicPr>
            <a:picLocks noChangeAspect="1"/>
          </p:cNvPicPr>
          <p:nvPr/>
        </p:nvPicPr>
        <p:blipFill>
          <a:blip r:embed="rId2">
            <a:extLst/>
          </a:blip>
          <a:stretch>
            <a:fillRect/>
          </a:stretch>
        </p:blipFill>
        <p:spPr>
          <a:xfrm>
            <a:off x="0" y="-50800"/>
            <a:ext cx="24384001" cy="138176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Mesa de trabajo 6.png" descr="Mesa de trabajo 6.png"/>
          <p:cNvPicPr>
            <a:picLocks noChangeAspect="1"/>
          </p:cNvPicPr>
          <p:nvPr/>
        </p:nvPicPr>
        <p:blipFill>
          <a:blip r:embed="rId2">
            <a:extLst/>
          </a:blip>
          <a:stretch>
            <a:fillRect/>
          </a:stretch>
        </p:blipFill>
        <p:spPr>
          <a:xfrm>
            <a:off x="-37353" y="-71967"/>
            <a:ext cx="24458706" cy="13859934"/>
          </a:xfrm>
          <a:prstGeom prst="rect">
            <a:avLst/>
          </a:prstGeom>
          <a:ln w="12700">
            <a:miter lim="400000"/>
          </a:ln>
        </p:spPr>
      </p:pic>
      <p:pic>
        <p:nvPicPr>
          <p:cNvPr id="228" name="imagen pegada.pdf" descr="imagen pegada.pdf"/>
          <p:cNvPicPr>
            <a:picLocks noChangeAspect="1"/>
          </p:cNvPicPr>
          <p:nvPr/>
        </p:nvPicPr>
        <p:blipFill>
          <a:blip r:embed="rId3">
            <a:extLst/>
          </a:blip>
          <a:stretch>
            <a:fillRect/>
          </a:stretch>
        </p:blipFill>
        <p:spPr>
          <a:xfrm>
            <a:off x="1308646" y="1486823"/>
            <a:ext cx="5962721" cy="50290"/>
          </a:xfrm>
          <a:prstGeom prst="rect">
            <a:avLst/>
          </a:prstGeom>
          <a:ln w="12700">
            <a:miter lim="400000"/>
          </a:ln>
        </p:spPr>
      </p:pic>
      <p:sp>
        <p:nvSpPr>
          <p:cNvPr id="229" name="Straight Connector 2"/>
          <p:cNvSpPr/>
          <p:nvPr/>
        </p:nvSpPr>
        <p:spPr>
          <a:xfrm flipH="1" flipV="1">
            <a:off x="1319335" y="49783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30" name="Dondequiera que sea posible, los estudiantes deben participar durante el año escolar en la obra hecha en las ciudades. Deben hacer obra misionera en las ciudades y pueblos circundantes. Pueden organizarse en grupos que hagan obra caritativa. Deben asumir"/>
          <p:cNvSpPr txBox="1"/>
          <p:nvPr/>
        </p:nvSpPr>
        <p:spPr>
          <a:xfrm>
            <a:off x="1293935" y="5259899"/>
            <a:ext cx="20406264" cy="36110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Dondequiera que sea posible, los estudiantes deben participar durante el año escolar en la obra hecha en las ciudades. Deben hacer obra misionera en las ciudades y pueblos circundantes. Pueden organizarse en grupos que hagan obra caritativa. Deben asumir una visión amplia de sus actuales obligaciones para con Dios.</a:t>
            </a:r>
          </a:p>
        </p:txBody>
      </p:sp>
      <p:sp>
        <p:nvSpPr>
          <p:cNvPr id="231" name="Aprendiendo por la práctica"/>
          <p:cNvSpPr txBox="1"/>
          <p:nvPr/>
        </p:nvSpPr>
        <p:spPr>
          <a:xfrm>
            <a:off x="1303335" y="4025041"/>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Aprendiendo por la práctica</a:t>
            </a:r>
          </a:p>
        </p:txBody>
      </p:sp>
      <p:sp>
        <p:nvSpPr>
          <p:cNvPr id="232" name="LOS ESTUDIANTES HAN DE HACER OBRA MISIONERA MIENTRAS SE PREPARAN"/>
          <p:cNvSpPr txBox="1"/>
          <p:nvPr/>
        </p:nvSpPr>
        <p:spPr>
          <a:xfrm>
            <a:off x="1262849" y="5583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Mesa de trabajo 6.png" descr="Mesa de trabajo 6.png"/>
          <p:cNvPicPr>
            <a:picLocks noChangeAspect="1"/>
          </p:cNvPicPr>
          <p:nvPr/>
        </p:nvPicPr>
        <p:blipFill>
          <a:blip r:embed="rId2">
            <a:extLst/>
          </a:blip>
          <a:stretch>
            <a:fillRect/>
          </a:stretch>
        </p:blipFill>
        <p:spPr>
          <a:xfrm>
            <a:off x="-37353" y="-71967"/>
            <a:ext cx="24458706" cy="13859934"/>
          </a:xfrm>
          <a:prstGeom prst="rect">
            <a:avLst/>
          </a:prstGeom>
          <a:ln w="12700">
            <a:miter lim="400000"/>
          </a:ln>
        </p:spPr>
      </p:pic>
      <p:pic>
        <p:nvPicPr>
          <p:cNvPr id="235" name="imagen pegada.pdf" descr="imagen pegada.pdf"/>
          <p:cNvPicPr>
            <a:picLocks noChangeAspect="1"/>
          </p:cNvPicPr>
          <p:nvPr/>
        </p:nvPicPr>
        <p:blipFill>
          <a:blip r:embed="rId3">
            <a:extLst/>
          </a:blip>
          <a:stretch>
            <a:fillRect/>
          </a:stretch>
        </p:blipFill>
        <p:spPr>
          <a:xfrm>
            <a:off x="1334046" y="1702723"/>
            <a:ext cx="5962721" cy="50290"/>
          </a:xfrm>
          <a:prstGeom prst="rect">
            <a:avLst/>
          </a:prstGeom>
          <a:ln w="12700">
            <a:miter lim="400000"/>
          </a:ln>
        </p:spPr>
      </p:pic>
      <p:sp>
        <p:nvSpPr>
          <p:cNvPr id="236" name="Straight Connector 2"/>
          <p:cNvSpPr/>
          <p:nvPr/>
        </p:nvSpPr>
        <p:spPr>
          <a:xfrm flipH="1" flipV="1">
            <a:off x="1319335" y="47243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37" name="No tienen que mirar hacia adelante a un tiempo en que, después que las clases han terminado, harán alguna obra grande para Dios, sino que deben estudiar ahora, durante su vida estudiantil, para ver cómo pueden unirse con Cristo en un servicio abnegado po"/>
          <p:cNvSpPr txBox="1"/>
          <p:nvPr/>
        </p:nvSpPr>
        <p:spPr>
          <a:xfrm>
            <a:off x="1285469" y="5052466"/>
            <a:ext cx="20468640"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No tienen que mirar hacia adelante a un tiempo en que, después que las clases han terminado, harán alguna obra grande para Dios, sino que deben estudiar ahora, durante su vida estudiantil, para ver cómo pueden unirse con Cristo en un servicio abnegado por los demás.</a:t>
            </a:r>
            <a:r>
              <a:rPr>
                <a:solidFill>
                  <a:srgbClr val="FF005C"/>
                </a:solidFill>
              </a:rPr>
              <a:t>—Consejos para los Maestros Padres y Alumnos acerca de la Educación Cristiana, 533.</a:t>
            </a:r>
          </a:p>
        </p:txBody>
      </p:sp>
      <p:sp>
        <p:nvSpPr>
          <p:cNvPr id="238" name="Aprendiendo por la práctica"/>
          <p:cNvSpPr txBox="1"/>
          <p:nvPr/>
        </p:nvSpPr>
        <p:spPr>
          <a:xfrm>
            <a:off x="1303334" y="3809141"/>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Aprendiendo por la práctica</a:t>
            </a:r>
          </a:p>
        </p:txBody>
      </p:sp>
      <p:sp>
        <p:nvSpPr>
          <p:cNvPr id="239" name="LOS ESTUDIANTES HAN DE HACER OBRA MISIONERA MIENTRAS SE PREPARAN"/>
          <p:cNvSpPr txBox="1"/>
          <p:nvPr/>
        </p:nvSpPr>
        <p:spPr>
          <a:xfrm>
            <a:off x="1288249" y="7742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Mesa de trabajo 6.png" descr="Mesa de trabajo 6.png"/>
          <p:cNvPicPr>
            <a:picLocks noChangeAspect="1"/>
          </p:cNvPicPr>
          <p:nvPr/>
        </p:nvPicPr>
        <p:blipFill>
          <a:blip r:embed="rId2">
            <a:extLst/>
          </a:blip>
          <a:stretch>
            <a:fillRect/>
          </a:stretch>
        </p:blipFill>
        <p:spPr>
          <a:xfrm>
            <a:off x="-37353" y="-148167"/>
            <a:ext cx="24458706" cy="13859934"/>
          </a:xfrm>
          <a:prstGeom prst="rect">
            <a:avLst/>
          </a:prstGeom>
          <a:ln w="12700">
            <a:miter lim="400000"/>
          </a:ln>
        </p:spPr>
      </p:pic>
      <p:pic>
        <p:nvPicPr>
          <p:cNvPr id="242" name="imagen pegada.pdf" descr="imagen pegada.pdf"/>
          <p:cNvPicPr>
            <a:picLocks noChangeAspect="1"/>
          </p:cNvPicPr>
          <p:nvPr/>
        </p:nvPicPr>
        <p:blipFill>
          <a:blip r:embed="rId3">
            <a:extLst/>
          </a:blip>
          <a:stretch>
            <a:fillRect/>
          </a:stretch>
        </p:blipFill>
        <p:spPr>
          <a:xfrm>
            <a:off x="1321346" y="1423323"/>
            <a:ext cx="5962721" cy="50290"/>
          </a:xfrm>
          <a:prstGeom prst="rect">
            <a:avLst/>
          </a:prstGeom>
          <a:ln w="12700">
            <a:miter lim="400000"/>
          </a:ln>
        </p:spPr>
      </p:pic>
      <p:sp>
        <p:nvSpPr>
          <p:cNvPr id="243" name="Straight Connector 2"/>
          <p:cNvSpPr/>
          <p:nvPr/>
        </p:nvSpPr>
        <p:spPr>
          <a:xfrm flipH="1" flipV="1">
            <a:off x="1281235" y="3886199"/>
            <a:ext cx="15520321" cy="2"/>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44" name="No basta llenar la mente de los jóvenes con lecciones de profunda importancia; deben aprender a impartir lo que han recibido.—Consejos para los Maestros Padres y Alumnos acerca de la Educación Cristiana, 422.…"/>
          <p:cNvSpPr txBox="1"/>
          <p:nvPr/>
        </p:nvSpPr>
        <p:spPr>
          <a:xfrm>
            <a:off x="1226202" y="4207967"/>
            <a:ext cx="20463299" cy="56556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No basta llenar la mente de los jóvenes con lecciones de profunda importancia; deben aprender a impartir lo que han recibido.</a:t>
            </a:r>
            <a:r>
              <a:rPr>
                <a:solidFill>
                  <a:srgbClr val="FF005C"/>
                </a:solidFill>
              </a:rPr>
              <a:t>—Consejos para los Maestros Padres y Alumnos acerca de la Educación Cristiana, 422.</a:t>
            </a:r>
          </a:p>
          <a:p>
            <a:pPr algn="just" defTabSz="457200">
              <a:lnSpc>
                <a:spcPct val="80000"/>
              </a:lnSpc>
              <a:spcBef>
                <a:spcPts val="0"/>
              </a:spcBef>
              <a:defRPr>
                <a:solidFill>
                  <a:srgbClr val="0A80AD"/>
                </a:solidFill>
                <a:latin typeface="Expose Regular"/>
                <a:ea typeface="Expose Regular"/>
                <a:cs typeface="Expose Regular"/>
                <a:sym typeface="Expose Regular"/>
              </a:defRPr>
            </a:pPr>
            <a:r>
              <a:t>De nuestros colegios y escuelas secundarias deben enviarse misioneros a los campos lejanos. Mientras están en la escuela, aprovechen los estudiantes toda oportunidad de prepararse para este trabajo. Aquí se los prueba para ver cuál es su adaptabilidad, y si tienen confianza en el cielo.</a:t>
            </a:r>
            <a:r>
              <a:rPr>
                <a:solidFill>
                  <a:srgbClr val="FF005C"/>
                </a:solidFill>
              </a:rPr>
              <a:t>—Consejos para los Maestros Padres y Alumnos acerca de la Educación Cristiana, 425.</a:t>
            </a:r>
          </a:p>
        </p:txBody>
      </p:sp>
      <p:sp>
        <p:nvSpPr>
          <p:cNvPr id="245" name="Aprendiendo por la práctica"/>
          <p:cNvSpPr txBox="1"/>
          <p:nvPr/>
        </p:nvSpPr>
        <p:spPr>
          <a:xfrm>
            <a:off x="1265234" y="2970941"/>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Aprendiendo por la práctica</a:t>
            </a:r>
          </a:p>
        </p:txBody>
      </p:sp>
      <p:sp>
        <p:nvSpPr>
          <p:cNvPr id="246" name="LOS ESTUDIANTES HAN DE HACER OBRA MISIONERA MIENTRAS SE PREPARAN"/>
          <p:cNvSpPr txBox="1"/>
          <p:nvPr/>
        </p:nvSpPr>
        <p:spPr>
          <a:xfrm>
            <a:off x="1275549" y="4948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249" name="Estimulad un espíritu misionero"/>
          <p:cNvSpPr txBox="1"/>
          <p:nvPr/>
        </p:nvSpPr>
        <p:spPr>
          <a:xfrm>
            <a:off x="2389032" y="7470873"/>
            <a:ext cx="15552321" cy="969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200">
                <a:solidFill>
                  <a:srgbClr val="0A80AD"/>
                </a:solidFill>
                <a:latin typeface="Expose Bold"/>
                <a:ea typeface="Expose Bold"/>
                <a:cs typeface="Expose Bold"/>
                <a:sym typeface="Expose Bold"/>
              </a:defRPr>
            </a:lvl1pPr>
          </a:lstStyle>
          <a:p>
            <a:pPr/>
            <a:r>
              <a:t>Estimulad un espíritu misionero</a:t>
            </a:r>
          </a:p>
        </p:txBody>
      </p:sp>
      <p:sp>
        <p:nvSpPr>
          <p:cNvPr id="250" name="Capitulo 6"/>
          <p:cNvSpPr txBox="1"/>
          <p:nvPr/>
        </p:nvSpPr>
        <p:spPr>
          <a:xfrm>
            <a:off x="2410082" y="5301262"/>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6</a:t>
            </a:r>
          </a:p>
        </p:txBody>
      </p:sp>
      <p:sp>
        <p:nvSpPr>
          <p:cNvPr id="251" name="LOS ESTUDIANTES HAN DE HACER OBRA MISIONERA MIENTRAS SE PREPARAN"/>
          <p:cNvSpPr txBox="1"/>
          <p:nvPr/>
        </p:nvSpPr>
        <p:spPr>
          <a:xfrm>
            <a:off x="2427016" y="5957224"/>
            <a:ext cx="12015901" cy="15492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200">
                <a:solidFill>
                  <a:srgbClr val="03ADC9"/>
                </a:solidFill>
                <a:latin typeface="Expose Bold"/>
                <a:ea typeface="Expose Bold"/>
                <a:cs typeface="Expose Bold"/>
                <a:sym typeface="Expose Bold"/>
              </a:defRPr>
            </a:lvl1pPr>
          </a:lstStyle>
          <a:p>
            <a:pPr/>
            <a:r>
              <a:t>LOS ESTUDIANTES HAN DE HACER OBRA MISIONERA MIENTRAS SE PREPARAN</a:t>
            </a:r>
          </a:p>
        </p:txBody>
      </p:sp>
      <p:pic>
        <p:nvPicPr>
          <p:cNvPr id="252" name="imagen pegada.pdf" descr="imagen pegada.pdf"/>
          <p:cNvPicPr>
            <a:picLocks noChangeAspect="1"/>
          </p:cNvPicPr>
          <p:nvPr/>
        </p:nvPicPr>
        <p:blipFill>
          <a:blip r:embed="rId3">
            <a:extLst/>
          </a:blip>
          <a:stretch>
            <a:fillRect/>
          </a:stretch>
        </p:blipFill>
        <p:spPr>
          <a:xfrm>
            <a:off x="2464346" y="7440493"/>
            <a:ext cx="16517049" cy="13930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Mesa de trabajo 8.png" descr="Mesa de trabajo 8.png"/>
          <p:cNvPicPr>
            <a:picLocks noChangeAspect="1"/>
          </p:cNvPicPr>
          <p:nvPr/>
        </p:nvPicPr>
        <p:blipFill>
          <a:blip r:embed="rId2">
            <a:extLst/>
          </a:blip>
          <a:stretch>
            <a:fillRect/>
          </a:stretch>
        </p:blipFill>
        <p:spPr>
          <a:xfrm>
            <a:off x="-24653" y="-64771"/>
            <a:ext cx="24433306" cy="13845542"/>
          </a:xfrm>
          <a:prstGeom prst="rect">
            <a:avLst/>
          </a:prstGeom>
          <a:ln w="12700">
            <a:miter lim="400000"/>
          </a:ln>
        </p:spPr>
      </p:pic>
      <p:pic>
        <p:nvPicPr>
          <p:cNvPr id="255" name="imagen pegada.pdf" descr="imagen pegada.pdf"/>
          <p:cNvPicPr>
            <a:picLocks noChangeAspect="1"/>
          </p:cNvPicPr>
          <p:nvPr/>
        </p:nvPicPr>
        <p:blipFill>
          <a:blip r:embed="rId3">
            <a:extLst/>
          </a:blip>
          <a:stretch>
            <a:fillRect/>
          </a:stretch>
        </p:blipFill>
        <p:spPr>
          <a:xfrm>
            <a:off x="1308646" y="1524923"/>
            <a:ext cx="5962721" cy="50290"/>
          </a:xfrm>
          <a:prstGeom prst="rect">
            <a:avLst/>
          </a:prstGeom>
          <a:ln w="12700">
            <a:miter lim="400000"/>
          </a:ln>
        </p:spPr>
      </p:pic>
      <p:sp>
        <p:nvSpPr>
          <p:cNvPr id="256" name="Straight Connector 2"/>
          <p:cNvSpPr/>
          <p:nvPr/>
        </p:nvSpPr>
        <p:spPr>
          <a:xfrm flipH="1" flipV="1">
            <a:off x="1293935" y="44068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57" name="Los maestros y alumnos de nuestras escuelas necesitan el toque divino. Dios puede hacer por ellos mucho más de lo que ha hecho, porque en lo pasado han restringido el camino del Señor. Si se estimula el espíritu misionero, aun cuando quite algunas horas "/>
          <p:cNvSpPr txBox="1"/>
          <p:nvPr/>
        </p:nvSpPr>
        <p:spPr>
          <a:xfrm>
            <a:off x="1266584" y="4586833"/>
            <a:ext cx="20426886" cy="4974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Los maestros y alumnos de nuestras escuelas necesitan el toque divino. Dios puede hacer por ellos mucho más de lo que ha hecho, porque en lo pasado han restringido el camino del Señor. Si se estimula el espíritu misionero, aun cuando quite algunas horas al programa de estudios regulares, se recibirá mucha bendición del cielo, con tal que haya más fe y celo espiritual, y una comprensión mejor de lo que Dios quiere hacer. </a:t>
            </a:r>
            <a:r>
              <a:rPr>
                <a:solidFill>
                  <a:srgbClr val="FF005C"/>
                </a:solidFill>
              </a:rPr>
              <a:t>—Consejos para los Maestros Padres y Alumnos acerca de la Educación Cristiana, 422, 423.</a:t>
            </a:r>
          </a:p>
        </p:txBody>
      </p:sp>
      <p:sp>
        <p:nvSpPr>
          <p:cNvPr id="258" name="Estimulad un espíritu misionero"/>
          <p:cNvSpPr txBox="1"/>
          <p:nvPr/>
        </p:nvSpPr>
        <p:spPr>
          <a:xfrm>
            <a:off x="1290634" y="3428141"/>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Estimulad un espíritu misionero</a:t>
            </a:r>
          </a:p>
        </p:txBody>
      </p:sp>
      <p:sp>
        <p:nvSpPr>
          <p:cNvPr id="259" name="LOS ESTUDIANTES HAN DE HACER OBRA MISIONERA MIENTRAS SE PREPARAN"/>
          <p:cNvSpPr txBox="1"/>
          <p:nvPr/>
        </p:nvSpPr>
        <p:spPr>
          <a:xfrm>
            <a:off x="1262849" y="5964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262" name="Cuando terminan las clases"/>
          <p:cNvSpPr txBox="1"/>
          <p:nvPr/>
        </p:nvSpPr>
        <p:spPr>
          <a:xfrm>
            <a:off x="2439832" y="7131334"/>
            <a:ext cx="15552321" cy="969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200">
                <a:solidFill>
                  <a:srgbClr val="0A80AD"/>
                </a:solidFill>
                <a:latin typeface="Expose Bold"/>
                <a:ea typeface="Expose Bold"/>
                <a:cs typeface="Expose Bold"/>
                <a:sym typeface="Expose Bold"/>
              </a:defRPr>
            </a:lvl1pPr>
          </a:lstStyle>
          <a:p>
            <a:pPr/>
            <a:r>
              <a:t>Cuando terminan las clases</a:t>
            </a:r>
          </a:p>
        </p:txBody>
      </p:sp>
      <p:sp>
        <p:nvSpPr>
          <p:cNvPr id="263" name="Capitulo 6"/>
          <p:cNvSpPr txBox="1"/>
          <p:nvPr/>
        </p:nvSpPr>
        <p:spPr>
          <a:xfrm>
            <a:off x="2465116" y="4936322"/>
            <a:ext cx="677070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6</a:t>
            </a:r>
          </a:p>
        </p:txBody>
      </p:sp>
      <p:sp>
        <p:nvSpPr>
          <p:cNvPr id="264" name="LOS ESTUDIANTES HAN DE HACER OBRA MISIONERA MIENTRAS SE PREPARAN"/>
          <p:cNvSpPr txBox="1"/>
          <p:nvPr/>
        </p:nvSpPr>
        <p:spPr>
          <a:xfrm>
            <a:off x="2473582" y="5609217"/>
            <a:ext cx="12015901" cy="15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200">
                <a:solidFill>
                  <a:srgbClr val="03ADC9"/>
                </a:solidFill>
                <a:latin typeface="Expose Bold"/>
                <a:ea typeface="Expose Bold"/>
                <a:cs typeface="Expose Bold"/>
                <a:sym typeface="Expose Bold"/>
              </a:defRPr>
            </a:lvl1pPr>
          </a:lstStyle>
          <a:p>
            <a:pPr/>
            <a:r>
              <a:t>LOS ESTUDIANTES HAN DE HACER OBRA MISIONERA MIENTRAS SE PREPARAN</a:t>
            </a:r>
          </a:p>
        </p:txBody>
      </p:sp>
      <p:pic>
        <p:nvPicPr>
          <p:cNvPr id="265" name="imagen pegada.pdf" descr="imagen pegada.pdf"/>
          <p:cNvPicPr>
            <a:picLocks noChangeAspect="1"/>
          </p:cNvPicPr>
          <p:nvPr/>
        </p:nvPicPr>
        <p:blipFill>
          <a:blip r:embed="rId3">
            <a:extLst/>
          </a:blip>
          <a:stretch>
            <a:fillRect/>
          </a:stretch>
        </p:blipFill>
        <p:spPr>
          <a:xfrm>
            <a:off x="2455879" y="7084893"/>
            <a:ext cx="16517049" cy="139303"/>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Mesa de trabajo 10.png" descr="Mesa de trabajo 10.png"/>
          <p:cNvPicPr>
            <a:picLocks noChangeAspect="1"/>
          </p:cNvPicPr>
          <p:nvPr/>
        </p:nvPicPr>
        <p:blipFill>
          <a:blip r:embed="rId2">
            <a:extLst/>
          </a:blip>
          <a:stretch>
            <a:fillRect/>
          </a:stretch>
        </p:blipFill>
        <p:spPr>
          <a:xfrm>
            <a:off x="-24653" y="-64770"/>
            <a:ext cx="24433306" cy="13845540"/>
          </a:xfrm>
          <a:prstGeom prst="rect">
            <a:avLst/>
          </a:prstGeom>
          <a:ln w="12700">
            <a:miter lim="400000"/>
          </a:ln>
        </p:spPr>
      </p:pic>
      <p:pic>
        <p:nvPicPr>
          <p:cNvPr id="268" name="imagen pegada.pdf" descr="imagen pegada.pdf"/>
          <p:cNvPicPr>
            <a:picLocks noChangeAspect="1"/>
          </p:cNvPicPr>
          <p:nvPr/>
        </p:nvPicPr>
        <p:blipFill>
          <a:blip r:embed="rId3">
            <a:extLst/>
          </a:blip>
          <a:stretch>
            <a:fillRect/>
          </a:stretch>
        </p:blipFill>
        <p:spPr>
          <a:xfrm>
            <a:off x="1321346" y="1715423"/>
            <a:ext cx="5962721" cy="50290"/>
          </a:xfrm>
          <a:prstGeom prst="rect">
            <a:avLst/>
          </a:prstGeom>
          <a:ln w="12700">
            <a:miter lim="400000"/>
          </a:ln>
        </p:spPr>
      </p:pic>
      <p:sp>
        <p:nvSpPr>
          <p:cNvPr id="269" name="Straight Connector 2"/>
          <p:cNvSpPr/>
          <p:nvPr/>
        </p:nvSpPr>
        <p:spPr>
          <a:xfrm flipH="1" flipV="1">
            <a:off x="1293935" y="4089399"/>
            <a:ext cx="15520321" cy="2"/>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70" name="Al finalizar los cursos hay oportunidad para que muchos vayan al campo como colportores evangélicos. El colportor fiel entra en muchos hogares, donde deja material de lectura que contiene la verdad para este tiempo. Nuestros estudiantes deben aprender a "/>
          <p:cNvSpPr txBox="1"/>
          <p:nvPr/>
        </p:nvSpPr>
        <p:spPr>
          <a:xfrm>
            <a:off x="1260069" y="4343399"/>
            <a:ext cx="20402527" cy="4292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Al finalizar los cursos hay oportunidad para que muchos vayan al campo como colportores evangélicos. El colportor fiel entra en muchos hogares, donde deja material de lectura que contiene la verdad para este tiempo. Nuestros estudiantes deben aprender a vender nuestros libros. Hay necesidad de que hombres de profunda experiencia cristiana, hombres de mente bien equilibrada, fuertes y bien educados, se dediquen a este ramo de la obra.</a:t>
            </a:r>
          </a:p>
        </p:txBody>
      </p:sp>
      <p:sp>
        <p:nvSpPr>
          <p:cNvPr id="271" name="Cuando terminan las clases"/>
          <p:cNvSpPr txBox="1"/>
          <p:nvPr/>
        </p:nvSpPr>
        <p:spPr>
          <a:xfrm>
            <a:off x="1277935" y="31699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Cuando terminan las clases</a:t>
            </a:r>
          </a:p>
        </p:txBody>
      </p:sp>
      <p:sp>
        <p:nvSpPr>
          <p:cNvPr id="272" name="LOS ESTUDIANTES HAN DE HACER OBRA MISIONERA MIENTRAS SE PREPARAN"/>
          <p:cNvSpPr txBox="1"/>
          <p:nvPr/>
        </p:nvSpPr>
        <p:spPr>
          <a:xfrm>
            <a:off x="1275549" y="7869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Mesa de trabajo 3.png" descr="Mesa de trabajo 3.png"/>
          <p:cNvPicPr>
            <a:picLocks noChangeAspect="1"/>
          </p:cNvPicPr>
          <p:nvPr/>
        </p:nvPicPr>
        <p:blipFill>
          <a:blip r:embed="rId2">
            <a:extLst/>
          </a:blip>
          <a:stretch>
            <a:fillRect/>
          </a:stretch>
        </p:blipFill>
        <p:spPr>
          <a:xfrm>
            <a:off x="-50053" y="-79164"/>
            <a:ext cx="24484106" cy="13874328"/>
          </a:xfrm>
          <a:prstGeom prst="rect">
            <a:avLst/>
          </a:prstGeom>
          <a:ln w="12700">
            <a:miter lim="400000"/>
          </a:ln>
        </p:spPr>
      </p:pic>
      <p:pic>
        <p:nvPicPr>
          <p:cNvPr id="275" name="imagen pegada.pdf" descr="imagen pegada.pdf"/>
          <p:cNvPicPr>
            <a:picLocks noChangeAspect="1"/>
          </p:cNvPicPr>
          <p:nvPr/>
        </p:nvPicPr>
        <p:blipFill>
          <a:blip r:embed="rId3">
            <a:extLst/>
          </a:blip>
          <a:stretch>
            <a:fillRect/>
          </a:stretch>
        </p:blipFill>
        <p:spPr>
          <a:xfrm>
            <a:off x="1308646" y="1474123"/>
            <a:ext cx="5962721" cy="50290"/>
          </a:xfrm>
          <a:prstGeom prst="rect">
            <a:avLst/>
          </a:prstGeom>
          <a:ln w="12700">
            <a:miter lim="400000"/>
          </a:ln>
        </p:spPr>
      </p:pic>
      <p:sp>
        <p:nvSpPr>
          <p:cNvPr id="276" name="Straight Connector 2"/>
          <p:cNvSpPr/>
          <p:nvPr/>
        </p:nvSpPr>
        <p:spPr>
          <a:xfrm flipH="1" flipV="1">
            <a:off x="1281235" y="43179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77" name="Algunos tienen el talento, la educación y la experiencia que los capacitarían para educar a los jóvenes en el colportaje, de tal manera que se obtenga mucho más de lo que se hace ahora. Los que poseen esta experiencia tienen un deber especial que cumplir"/>
          <p:cNvSpPr txBox="1"/>
          <p:nvPr/>
        </p:nvSpPr>
        <p:spPr>
          <a:xfrm>
            <a:off x="1268535" y="4584700"/>
            <a:ext cx="20519541" cy="454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sz="5000">
                <a:solidFill>
                  <a:srgbClr val="0A80AD"/>
                </a:solidFill>
                <a:latin typeface="Expose Regular"/>
                <a:ea typeface="Expose Regular"/>
                <a:cs typeface="Expose Regular"/>
                <a:sym typeface="Expose Regular"/>
              </a:defRPr>
            </a:pPr>
            <a:r>
              <a:t>Algunos tienen el talento, la educación y la experiencia que los capacitarían para educar a los jóvenes en el colportaje, de tal manera que se obtenga mucho más de lo que se hace ahora. Los que poseen esta experiencia tienen un deber especial que cumplir en la enseñanza de los demás.</a:t>
            </a:r>
            <a:r>
              <a:rPr>
                <a:solidFill>
                  <a:srgbClr val="FF005C"/>
                </a:solidFill>
              </a:rPr>
              <a:t>—Consejos para los Maestros Padres y Alumnos acerca de la Educación Cristiana, 532.</a:t>
            </a:r>
          </a:p>
        </p:txBody>
      </p:sp>
      <p:sp>
        <p:nvSpPr>
          <p:cNvPr id="278" name="Cuando terminan las clases"/>
          <p:cNvSpPr txBox="1"/>
          <p:nvPr/>
        </p:nvSpPr>
        <p:spPr>
          <a:xfrm>
            <a:off x="1277934" y="3436607"/>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Cuando terminan las clases</a:t>
            </a:r>
          </a:p>
        </p:txBody>
      </p:sp>
      <p:sp>
        <p:nvSpPr>
          <p:cNvPr id="279" name="LOS ESTUDIANTES HAN DE HACER OBRA MISIONERA MIENTRAS SE PREPARAN"/>
          <p:cNvSpPr txBox="1"/>
          <p:nvPr/>
        </p:nvSpPr>
        <p:spPr>
          <a:xfrm>
            <a:off x="1262849" y="5456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282" name="El ministerio del canto"/>
          <p:cNvSpPr txBox="1"/>
          <p:nvPr/>
        </p:nvSpPr>
        <p:spPr>
          <a:xfrm>
            <a:off x="2516032" y="7445473"/>
            <a:ext cx="15552321" cy="969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200">
                <a:solidFill>
                  <a:srgbClr val="0A80AD"/>
                </a:solidFill>
                <a:latin typeface="Expose Bold"/>
                <a:ea typeface="Expose Bold"/>
                <a:cs typeface="Expose Bold"/>
                <a:sym typeface="Expose Bold"/>
              </a:defRPr>
            </a:lvl1pPr>
          </a:lstStyle>
          <a:p>
            <a:pPr/>
            <a:r>
              <a:t>El ministerio del canto</a:t>
            </a:r>
          </a:p>
        </p:txBody>
      </p:sp>
      <p:sp>
        <p:nvSpPr>
          <p:cNvPr id="283" name="Capitulo 6"/>
          <p:cNvSpPr txBox="1"/>
          <p:nvPr/>
        </p:nvSpPr>
        <p:spPr>
          <a:xfrm>
            <a:off x="2422782" y="5301262"/>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6</a:t>
            </a:r>
          </a:p>
        </p:txBody>
      </p:sp>
      <p:sp>
        <p:nvSpPr>
          <p:cNvPr id="284" name="LOS ESTUDIANTES HAN DE HACER OBRA MISIONERA MIENTRAS SE PREPARAN"/>
          <p:cNvSpPr txBox="1"/>
          <p:nvPr/>
        </p:nvSpPr>
        <p:spPr>
          <a:xfrm>
            <a:off x="2465116" y="5957224"/>
            <a:ext cx="12015901" cy="15492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200">
                <a:solidFill>
                  <a:srgbClr val="03ADC9"/>
                </a:solidFill>
                <a:latin typeface="Expose Bold"/>
                <a:ea typeface="Expose Bold"/>
                <a:cs typeface="Expose Bold"/>
                <a:sym typeface="Expose Bold"/>
              </a:defRPr>
            </a:lvl1pPr>
          </a:lstStyle>
          <a:p>
            <a:pPr/>
            <a:r>
              <a:t>LOS ESTUDIANTES HAN DE HACER OBRA MISIONERA MIENTRAS SE PREPARAN</a:t>
            </a:r>
          </a:p>
        </p:txBody>
      </p:sp>
      <p:pic>
        <p:nvPicPr>
          <p:cNvPr id="285" name="imagen pegada.pdf" descr="imagen pegada.pdf"/>
          <p:cNvPicPr>
            <a:picLocks noChangeAspect="1"/>
          </p:cNvPicPr>
          <p:nvPr/>
        </p:nvPicPr>
        <p:blipFill>
          <a:blip r:embed="rId3">
            <a:extLst/>
          </a:blip>
          <a:stretch>
            <a:fillRect/>
          </a:stretch>
        </p:blipFill>
        <p:spPr>
          <a:xfrm>
            <a:off x="2472813" y="7406626"/>
            <a:ext cx="16517048" cy="139303"/>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Mesa de trabajo 5.png" descr="Mesa de trabajo 5.png"/>
          <p:cNvPicPr>
            <a:picLocks noChangeAspect="1"/>
          </p:cNvPicPr>
          <p:nvPr/>
        </p:nvPicPr>
        <p:blipFill>
          <a:blip r:embed="rId2">
            <a:extLst/>
          </a:blip>
          <a:stretch>
            <a:fillRect/>
          </a:stretch>
        </p:blipFill>
        <p:spPr>
          <a:xfrm>
            <a:off x="-37353" y="-148167"/>
            <a:ext cx="24458706" cy="13859935"/>
          </a:xfrm>
          <a:prstGeom prst="rect">
            <a:avLst/>
          </a:prstGeom>
          <a:ln w="12700">
            <a:miter lim="400000"/>
          </a:ln>
        </p:spPr>
      </p:pic>
      <p:pic>
        <p:nvPicPr>
          <p:cNvPr id="288" name="imagen pegada.pdf" descr="imagen pegada.pdf"/>
          <p:cNvPicPr>
            <a:picLocks noChangeAspect="1"/>
          </p:cNvPicPr>
          <p:nvPr/>
        </p:nvPicPr>
        <p:blipFill>
          <a:blip r:embed="rId3">
            <a:extLst/>
          </a:blip>
          <a:stretch>
            <a:fillRect/>
          </a:stretch>
        </p:blipFill>
        <p:spPr>
          <a:xfrm>
            <a:off x="1295946" y="1512223"/>
            <a:ext cx="5962721" cy="50290"/>
          </a:xfrm>
          <a:prstGeom prst="rect">
            <a:avLst/>
          </a:prstGeom>
          <a:ln w="12700">
            <a:miter lim="400000"/>
          </a:ln>
        </p:spPr>
      </p:pic>
      <p:sp>
        <p:nvSpPr>
          <p:cNvPr id="289" name="Straight Connector 2"/>
          <p:cNvSpPr/>
          <p:nvPr/>
        </p:nvSpPr>
        <p:spPr>
          <a:xfrm flipH="1" flipV="1">
            <a:off x="1357435" y="50037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90" name="Los estudiantes que han aprendido a cantar dulces himnos evangélicos con melodía y claridad, pueden hacer una buena obra como evangelistas cantores. Hallarán muchas oportunidades para emplear el talento que Dios les ha dado y llevarán melodía y alegría a"/>
          <p:cNvSpPr txBox="1"/>
          <p:nvPr/>
        </p:nvSpPr>
        <p:spPr>
          <a:xfrm>
            <a:off x="1323569" y="5204866"/>
            <a:ext cx="20391678"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Los estudiantes que han aprendido a cantar dulces himnos evangélicos con melodía y claridad, pueden hacer una buena obra como evangelistas cantores. Hallarán muchas oportunidades para emplear el talento que Dios les ha dado y llevarán melodía y alegría a muchos lugares solitarios oscurecidos por el pesar y la aflicción, cantando para aquellos que tienen pocas veces el privilegio de asistir a una iglesia.</a:t>
            </a:r>
          </a:p>
        </p:txBody>
      </p:sp>
      <p:sp>
        <p:nvSpPr>
          <p:cNvPr id="291" name="El ministerio del canto"/>
          <p:cNvSpPr txBox="1"/>
          <p:nvPr/>
        </p:nvSpPr>
        <p:spPr>
          <a:xfrm>
            <a:off x="1354134" y="4101241"/>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El ministerio del canto</a:t>
            </a:r>
          </a:p>
        </p:txBody>
      </p:sp>
      <p:sp>
        <p:nvSpPr>
          <p:cNvPr id="292" name="LOS ESTUDIANTES HAN DE HACER OBRA MISIONERA MIENTRAS SE PREPARAN"/>
          <p:cNvSpPr txBox="1"/>
          <p:nvPr/>
        </p:nvSpPr>
        <p:spPr>
          <a:xfrm>
            <a:off x="1250149" y="5837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174" name="El objeto de la educación"/>
          <p:cNvSpPr txBox="1"/>
          <p:nvPr/>
        </p:nvSpPr>
        <p:spPr>
          <a:xfrm>
            <a:off x="2541432" y="7552916"/>
            <a:ext cx="15875543" cy="8260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4400">
                <a:solidFill>
                  <a:srgbClr val="0A80AD"/>
                </a:solidFill>
                <a:latin typeface="Expose Bold"/>
                <a:ea typeface="Expose Bold"/>
                <a:cs typeface="Expose Bold"/>
                <a:sym typeface="Expose Bold"/>
              </a:defRPr>
            </a:lvl1pPr>
          </a:lstStyle>
          <a:p>
            <a:pPr/>
            <a:r>
              <a:t>El objeto de la educación</a:t>
            </a:r>
          </a:p>
        </p:txBody>
      </p:sp>
      <p:sp>
        <p:nvSpPr>
          <p:cNvPr id="175" name="Capitulo 6"/>
          <p:cNvSpPr txBox="1"/>
          <p:nvPr/>
        </p:nvSpPr>
        <p:spPr>
          <a:xfrm>
            <a:off x="2448182" y="5337076"/>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6</a:t>
            </a:r>
          </a:p>
        </p:txBody>
      </p:sp>
      <p:sp>
        <p:nvSpPr>
          <p:cNvPr id="176" name="LOS ESTUDIANTES HAN DE HACER OBRA MISIONERA MIENTRAS SE PREPARAN"/>
          <p:cNvSpPr txBox="1"/>
          <p:nvPr/>
        </p:nvSpPr>
        <p:spPr>
          <a:xfrm>
            <a:off x="2490516" y="5993038"/>
            <a:ext cx="12015901" cy="15492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200">
                <a:solidFill>
                  <a:srgbClr val="03ADC9"/>
                </a:solidFill>
                <a:latin typeface="Expose Bold"/>
                <a:ea typeface="Expose Bold"/>
                <a:cs typeface="Expose Bold"/>
                <a:sym typeface="Expose Bold"/>
              </a:defRPr>
            </a:lvl1pPr>
          </a:lstStyle>
          <a:p>
            <a:pPr/>
            <a:r>
              <a:t>LOS ESTUDIANTES HAN DE HACER OBRA MISIONERA MIENTRAS SE PREPARAN</a:t>
            </a:r>
          </a:p>
        </p:txBody>
      </p:sp>
      <p:pic>
        <p:nvPicPr>
          <p:cNvPr id="177" name="imagen pegada.pdf" descr="imagen pegada.pdf"/>
          <p:cNvPicPr>
            <a:picLocks noChangeAspect="1"/>
          </p:cNvPicPr>
          <p:nvPr/>
        </p:nvPicPr>
        <p:blipFill>
          <a:blip r:embed="rId3">
            <a:extLst/>
          </a:blip>
          <a:stretch>
            <a:fillRect/>
          </a:stretch>
        </p:blipFill>
        <p:spPr>
          <a:xfrm>
            <a:off x="2464346" y="7482826"/>
            <a:ext cx="16517049" cy="139303"/>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Mesa de trabajo 6.png" descr="Mesa de trabajo 6.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pic>
        <p:nvPicPr>
          <p:cNvPr id="295" name="imagen pegada.pdf" descr="imagen pegada.pdf"/>
          <p:cNvPicPr>
            <a:picLocks noChangeAspect="1"/>
          </p:cNvPicPr>
          <p:nvPr/>
        </p:nvPicPr>
        <p:blipFill>
          <a:blip r:embed="rId3">
            <a:extLst/>
          </a:blip>
          <a:stretch>
            <a:fillRect/>
          </a:stretch>
        </p:blipFill>
        <p:spPr>
          <a:xfrm>
            <a:off x="1321346" y="1537623"/>
            <a:ext cx="5962721" cy="50290"/>
          </a:xfrm>
          <a:prstGeom prst="rect">
            <a:avLst/>
          </a:prstGeom>
          <a:ln w="12700">
            <a:miter lim="400000"/>
          </a:ln>
        </p:spPr>
      </p:pic>
      <p:sp>
        <p:nvSpPr>
          <p:cNvPr id="296" name="Straight Connector 2"/>
          <p:cNvSpPr/>
          <p:nvPr/>
        </p:nvSpPr>
        <p:spPr>
          <a:xfrm flipH="1" flipV="1">
            <a:off x="1357435" y="51942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97" name="Estudiantes, salid a los caminos y los vallados. Esforzaos por alcanzar a los hombres de las clases superiores tanto como a los de condición humilde. Entrad en los hogares de los ricos como en los de los pobres, y a medida que tengáis oportunidad, pregun"/>
          <p:cNvSpPr txBox="1"/>
          <p:nvPr/>
        </p:nvSpPr>
        <p:spPr>
          <a:xfrm>
            <a:off x="1306635" y="5465199"/>
            <a:ext cx="20426556" cy="2929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Estudiantes, salid a los caminos y los vallados. Esforzaos por alcanzar a los hombres de las clases superiores tanto como a los de condición humilde. Entrad en los hogares de los ricos como en los de los pobres, y a medida que tengáis oportunidad, preguntad:</a:t>
            </a:r>
          </a:p>
        </p:txBody>
      </p:sp>
      <p:sp>
        <p:nvSpPr>
          <p:cNvPr id="298" name="El ministerio del canto"/>
          <p:cNvSpPr txBox="1"/>
          <p:nvPr/>
        </p:nvSpPr>
        <p:spPr>
          <a:xfrm>
            <a:off x="1341434" y="4279041"/>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El ministerio del canto</a:t>
            </a:r>
          </a:p>
        </p:txBody>
      </p:sp>
      <p:sp>
        <p:nvSpPr>
          <p:cNvPr id="299" name="LOS ESTUDIANTES HAN DE HACER OBRA MISIONERA MIENTRAS SE PREPARAN"/>
          <p:cNvSpPr txBox="1"/>
          <p:nvPr/>
        </p:nvSpPr>
        <p:spPr>
          <a:xfrm>
            <a:off x="1275549" y="6091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Mesa de trabajo 6.png" descr="Mesa de trabajo 6.png"/>
          <p:cNvPicPr>
            <a:picLocks noChangeAspect="1"/>
          </p:cNvPicPr>
          <p:nvPr/>
        </p:nvPicPr>
        <p:blipFill>
          <a:blip r:embed="rId2">
            <a:extLst/>
          </a:blip>
          <a:stretch>
            <a:fillRect/>
          </a:stretch>
        </p:blipFill>
        <p:spPr>
          <a:xfrm>
            <a:off x="-11953" y="-71967"/>
            <a:ext cx="24458706" cy="13859934"/>
          </a:xfrm>
          <a:prstGeom prst="rect">
            <a:avLst/>
          </a:prstGeom>
          <a:ln w="12700">
            <a:miter lim="400000"/>
          </a:ln>
        </p:spPr>
      </p:pic>
      <p:pic>
        <p:nvPicPr>
          <p:cNvPr id="302" name="imagen pegada.pdf" descr="imagen pegada.pdf"/>
          <p:cNvPicPr>
            <a:picLocks noChangeAspect="1"/>
          </p:cNvPicPr>
          <p:nvPr/>
        </p:nvPicPr>
        <p:blipFill>
          <a:blip r:embed="rId3">
            <a:extLst/>
          </a:blip>
          <a:stretch>
            <a:fillRect/>
          </a:stretch>
        </p:blipFill>
        <p:spPr>
          <a:xfrm>
            <a:off x="1295946" y="1537623"/>
            <a:ext cx="5962721" cy="50290"/>
          </a:xfrm>
          <a:prstGeom prst="rect">
            <a:avLst/>
          </a:prstGeom>
          <a:ln w="12700">
            <a:miter lim="400000"/>
          </a:ln>
        </p:spPr>
      </p:pic>
      <p:sp>
        <p:nvSpPr>
          <p:cNvPr id="303" name="Straight Connector 2"/>
          <p:cNvSpPr/>
          <p:nvPr/>
        </p:nvSpPr>
        <p:spPr>
          <a:xfrm flipH="1" flipV="1">
            <a:off x="1357435" y="44195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304" name="“¿Les agradaría que cantásemos algunos himnos evangelicos?” Luego, al enternecerse los corazones, se abrirá el camino para que ofrezcáis algunas palabras de oración pidiendo la bendición de Dios. Pocos se negarán a escuchar. Un ministerio tal es verdader"/>
          <p:cNvSpPr txBox="1"/>
          <p:nvPr/>
        </p:nvSpPr>
        <p:spPr>
          <a:xfrm>
            <a:off x="1344735" y="4904299"/>
            <a:ext cx="20429977" cy="36110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“¿Les agradaría que cantásemos algunos himnos evangelicos?” Luego, al enternecerse los corazones, se abrirá el camino para que ofrezcáis algunas palabras de oración pidiendo la bendición de Dios. Pocos se negarán a escuchar. Un ministerio tal es verdadera obra misionera.</a:t>
            </a:r>
            <a:r>
              <a:rPr>
                <a:solidFill>
                  <a:srgbClr val="FF005C"/>
                </a:solidFill>
              </a:rPr>
              <a:t>—Consejos para los Maestros Padres y Alumnos acerca de la Educación Cristiana, 424.</a:t>
            </a:r>
          </a:p>
        </p:txBody>
      </p:sp>
      <p:sp>
        <p:nvSpPr>
          <p:cNvPr id="305" name="El ministerio del canto"/>
          <p:cNvSpPr txBox="1"/>
          <p:nvPr/>
        </p:nvSpPr>
        <p:spPr>
          <a:xfrm>
            <a:off x="1341434" y="3528598"/>
            <a:ext cx="15552322" cy="884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a:solidFill>
                  <a:srgbClr val="0A80AD"/>
                </a:solidFill>
                <a:latin typeface="Expose Bold"/>
                <a:ea typeface="Expose Bold"/>
                <a:cs typeface="Expose Bold"/>
                <a:sym typeface="Expose Bold"/>
              </a:defRPr>
            </a:lvl1pPr>
          </a:lstStyle>
          <a:p>
            <a:pPr/>
            <a:r>
              <a:t>El ministerio del canto</a:t>
            </a:r>
          </a:p>
        </p:txBody>
      </p:sp>
      <p:sp>
        <p:nvSpPr>
          <p:cNvPr id="306" name="LOS ESTUDIANTES HAN DE HACER OBRA MISIONERA MIENTRAS SE PREPARAN"/>
          <p:cNvSpPr txBox="1"/>
          <p:nvPr/>
        </p:nvSpPr>
        <p:spPr>
          <a:xfrm>
            <a:off x="1250149" y="6091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Mesa de trabajo 6.png" descr="Mesa de trabajo 6.png"/>
          <p:cNvPicPr>
            <a:picLocks noChangeAspect="1"/>
          </p:cNvPicPr>
          <p:nvPr/>
        </p:nvPicPr>
        <p:blipFill>
          <a:blip r:embed="rId2">
            <a:extLst/>
          </a:blip>
          <a:stretch>
            <a:fillRect/>
          </a:stretch>
        </p:blipFill>
        <p:spPr>
          <a:xfrm>
            <a:off x="-37353" y="-148167"/>
            <a:ext cx="24458706" cy="13859934"/>
          </a:xfrm>
          <a:prstGeom prst="rect">
            <a:avLst/>
          </a:prstGeom>
          <a:ln w="12700">
            <a:miter lim="400000"/>
          </a:ln>
        </p:spPr>
      </p:pic>
      <p:pic>
        <p:nvPicPr>
          <p:cNvPr id="180" name="imagen pegada.pdf" descr="imagen pegada.pdf"/>
          <p:cNvPicPr>
            <a:picLocks noChangeAspect="1"/>
          </p:cNvPicPr>
          <p:nvPr/>
        </p:nvPicPr>
        <p:blipFill>
          <a:blip r:embed="rId3">
            <a:extLst/>
          </a:blip>
          <a:stretch>
            <a:fillRect/>
          </a:stretch>
        </p:blipFill>
        <p:spPr>
          <a:xfrm>
            <a:off x="1321346" y="1575723"/>
            <a:ext cx="5962721" cy="50290"/>
          </a:xfrm>
          <a:prstGeom prst="rect">
            <a:avLst/>
          </a:prstGeom>
          <a:ln w="12700">
            <a:miter lim="400000"/>
          </a:ln>
        </p:spPr>
      </p:pic>
      <p:sp>
        <p:nvSpPr>
          <p:cNvPr id="181" name="Straight Connector 2"/>
          <p:cNvSpPr/>
          <p:nvPr/>
        </p:nvSpPr>
        <p:spPr>
          <a:xfrm flipH="1" flipV="1">
            <a:off x="1344735" y="49783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2" name="La verdadera educación es la preparación para ser misionero. Todo hijo e hija de Dios está llamado a ser misionero; somos llamados para el servicio de Dios y de nuestro prójimo; y el objeto de nuestra educación debe ser el habilitarnos para este servicio"/>
          <p:cNvSpPr txBox="1"/>
          <p:nvPr/>
        </p:nvSpPr>
        <p:spPr>
          <a:xfrm>
            <a:off x="1285469" y="5228132"/>
            <a:ext cx="20435716" cy="2929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La verdadera educación es la preparación para ser misionero. Todo hijo e hija de Dios está llamado a ser misionero; somos llamados para el servicio de Dios y de nuestro prójimo; y el objeto de nuestra educación debe ser el habilitarnos para este servicio.</a:t>
            </a:r>
          </a:p>
          <a:p>
            <a:pPr algn="just" defTabSz="457200">
              <a:lnSpc>
                <a:spcPct val="80000"/>
              </a:lnSpc>
              <a:spcBef>
                <a:spcPts val="0"/>
              </a:spcBef>
              <a:defRPr>
                <a:solidFill>
                  <a:srgbClr val="FF005C"/>
                </a:solidFill>
                <a:latin typeface="Expose Regular"/>
                <a:ea typeface="Expose Regular"/>
                <a:cs typeface="Expose Regular"/>
                <a:sym typeface="Expose Regular"/>
              </a:defRPr>
            </a:pPr>
            <a:r>
              <a:t>—El Ministerio de Curación, 375.</a:t>
            </a:r>
          </a:p>
        </p:txBody>
      </p:sp>
      <p:sp>
        <p:nvSpPr>
          <p:cNvPr id="183" name="LOS ESTUDIANTES HAN DE HACER OBRA MISIONERA MIENTRAS SE PREPARAN"/>
          <p:cNvSpPr txBox="1"/>
          <p:nvPr/>
        </p:nvSpPr>
        <p:spPr>
          <a:xfrm>
            <a:off x="1275549" y="6472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
        <p:nvSpPr>
          <p:cNvPr id="184" name="El objeto de la educación"/>
          <p:cNvSpPr txBox="1"/>
          <p:nvPr/>
        </p:nvSpPr>
        <p:spPr>
          <a:xfrm>
            <a:off x="1328735" y="40081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El objeto de la educación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Mesa de trabajo 8.png" descr="Mesa de trabajo 8.png"/>
          <p:cNvPicPr>
            <a:picLocks noChangeAspect="1"/>
          </p:cNvPicPr>
          <p:nvPr/>
        </p:nvPicPr>
        <p:blipFill>
          <a:blip r:embed="rId2">
            <a:extLst/>
          </a:blip>
          <a:stretch>
            <a:fillRect/>
          </a:stretch>
        </p:blipFill>
        <p:spPr>
          <a:xfrm>
            <a:off x="-24653" y="-64771"/>
            <a:ext cx="24433306" cy="13845542"/>
          </a:xfrm>
          <a:prstGeom prst="rect">
            <a:avLst/>
          </a:prstGeom>
          <a:ln w="12700">
            <a:miter lim="400000"/>
          </a:ln>
        </p:spPr>
      </p:pic>
      <p:pic>
        <p:nvPicPr>
          <p:cNvPr id="187" name="imagen pegada.pdf" descr="imagen pegada.pdf"/>
          <p:cNvPicPr>
            <a:picLocks noChangeAspect="1"/>
          </p:cNvPicPr>
          <p:nvPr/>
        </p:nvPicPr>
        <p:blipFill>
          <a:blip r:embed="rId3">
            <a:extLst/>
          </a:blip>
          <a:stretch>
            <a:fillRect/>
          </a:stretch>
        </p:blipFill>
        <p:spPr>
          <a:xfrm>
            <a:off x="1321346" y="1486823"/>
            <a:ext cx="5962721" cy="50290"/>
          </a:xfrm>
          <a:prstGeom prst="rect">
            <a:avLst/>
          </a:prstGeom>
          <a:ln w="12700">
            <a:miter lim="400000"/>
          </a:ln>
        </p:spPr>
      </p:pic>
      <p:sp>
        <p:nvSpPr>
          <p:cNvPr id="188" name="Straight Connector 2"/>
          <p:cNvSpPr/>
          <p:nvPr/>
        </p:nvSpPr>
        <p:spPr>
          <a:xfrm flipH="1" flipV="1">
            <a:off x="1243135" y="51053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9" name="Para fortalecer a los jóvenes contra las tentaciones del enemigo, hemos establecido escuelas donde pueden prepararse para ser útiles en esta vida y servir a Dios durante toda la eternidad.—Consejos para los Maestros Padres y Alumnos acerca de la Educació"/>
          <p:cNvSpPr txBox="1"/>
          <p:nvPr/>
        </p:nvSpPr>
        <p:spPr>
          <a:xfrm>
            <a:off x="1211551" y="5393232"/>
            <a:ext cx="20490418" cy="2929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Para fortalecer a los jóvenes contra las tentaciones del enemigo, hemos establecido escuelas donde pueden prepararse para ser útiles en esta vida y servir a Dios durante toda la eternidad.</a:t>
            </a:r>
            <a:r>
              <a:rPr>
                <a:solidFill>
                  <a:srgbClr val="FF005C"/>
                </a:solidFill>
              </a:rPr>
              <a:t>—Consejos para los Maestros Padres y Alumnos acerca de la Educación Cristiana, 378.</a:t>
            </a:r>
          </a:p>
        </p:txBody>
      </p:sp>
      <p:sp>
        <p:nvSpPr>
          <p:cNvPr id="190" name="El objeto de la educación"/>
          <p:cNvSpPr txBox="1"/>
          <p:nvPr/>
        </p:nvSpPr>
        <p:spPr>
          <a:xfrm>
            <a:off x="1239834" y="4185907"/>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El objeto de la educación</a:t>
            </a:r>
          </a:p>
        </p:txBody>
      </p:sp>
      <p:sp>
        <p:nvSpPr>
          <p:cNvPr id="191" name="LOS ESTUDIANTES HAN DE HACER OBRA MISIONERA MIENTRAS SE PREPARAN"/>
          <p:cNvSpPr txBox="1"/>
          <p:nvPr/>
        </p:nvSpPr>
        <p:spPr>
          <a:xfrm>
            <a:off x="1275549" y="5583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Mesa de trabajo 10.png" descr="Mesa de trabajo 10.png"/>
          <p:cNvPicPr>
            <a:picLocks noChangeAspect="1"/>
          </p:cNvPicPr>
          <p:nvPr/>
        </p:nvPicPr>
        <p:blipFill>
          <a:blip r:embed="rId2">
            <a:extLst/>
          </a:blip>
          <a:stretch>
            <a:fillRect/>
          </a:stretch>
        </p:blipFill>
        <p:spPr>
          <a:xfrm>
            <a:off x="-24653" y="-64770"/>
            <a:ext cx="24433306" cy="13845540"/>
          </a:xfrm>
          <a:prstGeom prst="rect">
            <a:avLst/>
          </a:prstGeom>
          <a:ln w="12700">
            <a:miter lim="400000"/>
          </a:ln>
        </p:spPr>
      </p:pic>
      <p:pic>
        <p:nvPicPr>
          <p:cNvPr id="194" name="imagen pegada.pdf" descr="imagen pegada.pdf"/>
          <p:cNvPicPr>
            <a:picLocks noChangeAspect="1"/>
          </p:cNvPicPr>
          <p:nvPr/>
        </p:nvPicPr>
        <p:blipFill>
          <a:blip r:embed="rId3">
            <a:extLst/>
          </a:blip>
          <a:stretch>
            <a:fillRect/>
          </a:stretch>
        </p:blipFill>
        <p:spPr>
          <a:xfrm>
            <a:off x="1308646" y="1499523"/>
            <a:ext cx="5962721" cy="50290"/>
          </a:xfrm>
          <a:prstGeom prst="rect">
            <a:avLst/>
          </a:prstGeom>
          <a:ln w="12700">
            <a:miter lim="400000"/>
          </a:ln>
        </p:spPr>
      </p:pic>
      <p:sp>
        <p:nvSpPr>
          <p:cNvPr id="195" name="Straight Connector 2"/>
          <p:cNvSpPr/>
          <p:nvPr/>
        </p:nvSpPr>
        <p:spPr>
          <a:xfrm flipH="1" flipV="1">
            <a:off x="1281235" y="49783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96" name="El que procura obtener conocimiento para poder laborar en favor de los ignorantes que perecen, desempeña su parte en cumplir el gran propósito de Dios para con la humanidad. En el servicio abnegado para beneficiar a otros alcanza el alto ideal de la educ"/>
          <p:cNvSpPr txBox="1"/>
          <p:nvPr/>
        </p:nvSpPr>
        <p:spPr>
          <a:xfrm>
            <a:off x="1238902" y="5221799"/>
            <a:ext cx="20466127" cy="36110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El que procura obtener conocimiento para poder laborar en favor de los ignorantes que perecen, desempeña su parte en cumplir el gran propósito de Dios para con la humanidad. En el servicio abnegado para beneficiar a otros alcanza el alto ideal de la educación cristiana.</a:t>
            </a:r>
            <a:r>
              <a:rPr>
                <a:solidFill>
                  <a:srgbClr val="FF005C"/>
                </a:solidFill>
              </a:rPr>
              <a:t>—Consejos para los Maestros Padres y Alumnos acerca de la Educación Cristiana, 422.</a:t>
            </a:r>
          </a:p>
        </p:txBody>
      </p:sp>
      <p:sp>
        <p:nvSpPr>
          <p:cNvPr id="197" name="El objeto de la educación"/>
          <p:cNvSpPr txBox="1"/>
          <p:nvPr/>
        </p:nvSpPr>
        <p:spPr>
          <a:xfrm>
            <a:off x="1265235" y="40208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El objeto de la educación</a:t>
            </a:r>
          </a:p>
        </p:txBody>
      </p:sp>
      <p:sp>
        <p:nvSpPr>
          <p:cNvPr id="198" name="LOS ESTUDIANTES HAN DE HACER OBRA MISIONERA MIENTRAS SE PREPARAN"/>
          <p:cNvSpPr txBox="1"/>
          <p:nvPr/>
        </p:nvSpPr>
        <p:spPr>
          <a:xfrm>
            <a:off x="1262849" y="5710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Mesa de trabajo 3.png" descr="Mesa de trabajo 3.png"/>
          <p:cNvPicPr>
            <a:picLocks noChangeAspect="1"/>
          </p:cNvPicPr>
          <p:nvPr/>
        </p:nvPicPr>
        <p:blipFill>
          <a:blip r:embed="rId2">
            <a:extLst/>
          </a:blip>
          <a:stretch>
            <a:fillRect/>
          </a:stretch>
        </p:blipFill>
        <p:spPr>
          <a:xfrm>
            <a:off x="-50053" y="-79164"/>
            <a:ext cx="24484106" cy="13874328"/>
          </a:xfrm>
          <a:prstGeom prst="rect">
            <a:avLst/>
          </a:prstGeom>
          <a:ln w="12700">
            <a:miter lim="400000"/>
          </a:ln>
        </p:spPr>
      </p:pic>
      <p:pic>
        <p:nvPicPr>
          <p:cNvPr id="201" name="imagen pegada.pdf" descr="imagen pegada.pdf"/>
          <p:cNvPicPr>
            <a:picLocks noChangeAspect="1"/>
          </p:cNvPicPr>
          <p:nvPr/>
        </p:nvPicPr>
        <p:blipFill>
          <a:blip r:embed="rId3">
            <a:extLst/>
          </a:blip>
          <a:stretch>
            <a:fillRect/>
          </a:stretch>
        </p:blipFill>
        <p:spPr>
          <a:xfrm>
            <a:off x="1308646" y="1537623"/>
            <a:ext cx="5962721" cy="50290"/>
          </a:xfrm>
          <a:prstGeom prst="rect">
            <a:avLst/>
          </a:prstGeom>
          <a:ln w="12700">
            <a:miter lim="400000"/>
          </a:ln>
        </p:spPr>
      </p:pic>
      <p:sp>
        <p:nvSpPr>
          <p:cNvPr id="202" name="Straight Connector 2"/>
          <p:cNvSpPr/>
          <p:nvPr/>
        </p:nvSpPr>
        <p:spPr>
          <a:xfrm flipH="1" flipV="1">
            <a:off x="1281235" y="553765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03" name="El Señor pide jóvenes fuertes, consagrados y abnegados que avancen hacia el frente, y que, después de un corto tiempo pasado en la escuela, salgan preparados para dar el mensaje al mundo. — Consejos para los Maestros Padres y Alumnos acerca de la Educaci"/>
          <p:cNvSpPr txBox="1"/>
          <p:nvPr/>
        </p:nvSpPr>
        <p:spPr>
          <a:xfrm>
            <a:off x="1268535" y="5734492"/>
            <a:ext cx="20451279"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El Señor pide jóvenes fuertes, consagrados y abnegados que avancen hacia el frente, y que, después de un corto tiempo pasado en la escuela, salgan preparados para dar el mensaje al mundo. </a:t>
            </a:r>
            <a:r>
              <a:rPr>
                <a:solidFill>
                  <a:srgbClr val="FF005C"/>
                </a:solidFill>
              </a:rPr>
              <a:t>— Consejos para los Maestros Padres y Alumnos acerca de la Educación Cristiana, 425.</a:t>
            </a:r>
            <a:endParaRPr>
              <a:solidFill>
                <a:srgbClr val="FF005C"/>
              </a:solidFill>
            </a:endParaRPr>
          </a:p>
        </p:txBody>
      </p:sp>
      <p:sp>
        <p:nvSpPr>
          <p:cNvPr id="204" name="El objeto de la educación"/>
          <p:cNvSpPr txBox="1"/>
          <p:nvPr/>
        </p:nvSpPr>
        <p:spPr>
          <a:xfrm>
            <a:off x="1277934" y="4656266"/>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El objeto de la educación</a:t>
            </a:r>
          </a:p>
        </p:txBody>
      </p:sp>
      <p:sp>
        <p:nvSpPr>
          <p:cNvPr id="205" name="LOS ESTUDIANTES HAN DE HACER OBRA MISIONERA MIENTRAS SE PREPARAN"/>
          <p:cNvSpPr txBox="1"/>
          <p:nvPr/>
        </p:nvSpPr>
        <p:spPr>
          <a:xfrm>
            <a:off x="1262849" y="6091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208" name="Aprendiendo por la práctica"/>
          <p:cNvSpPr txBox="1"/>
          <p:nvPr/>
        </p:nvSpPr>
        <p:spPr>
          <a:xfrm>
            <a:off x="2490632" y="7517440"/>
            <a:ext cx="15552321" cy="969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200">
                <a:solidFill>
                  <a:srgbClr val="0A80AD"/>
                </a:solidFill>
                <a:latin typeface="Expose Bold"/>
                <a:ea typeface="Expose Bold"/>
                <a:cs typeface="Expose Bold"/>
                <a:sym typeface="Expose Bold"/>
              </a:defRPr>
            </a:lvl1pPr>
          </a:lstStyle>
          <a:p>
            <a:pPr/>
            <a:r>
              <a:t>Aprendiendo por la práctica</a:t>
            </a:r>
          </a:p>
        </p:txBody>
      </p:sp>
      <p:sp>
        <p:nvSpPr>
          <p:cNvPr id="209" name="Capitulo 6"/>
          <p:cNvSpPr txBox="1"/>
          <p:nvPr/>
        </p:nvSpPr>
        <p:spPr>
          <a:xfrm>
            <a:off x="2397382" y="5373229"/>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6</a:t>
            </a:r>
          </a:p>
        </p:txBody>
      </p:sp>
      <p:sp>
        <p:nvSpPr>
          <p:cNvPr id="210" name="LOS ESTUDIANTES HAN DE HACER OBRA MISIONERA MIENTRAS SE PREPARAN"/>
          <p:cNvSpPr txBox="1"/>
          <p:nvPr/>
        </p:nvSpPr>
        <p:spPr>
          <a:xfrm>
            <a:off x="2439716" y="6029191"/>
            <a:ext cx="12015901" cy="15492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200">
                <a:solidFill>
                  <a:srgbClr val="03ADC9"/>
                </a:solidFill>
                <a:latin typeface="Expose Bold"/>
                <a:ea typeface="Expose Bold"/>
                <a:cs typeface="Expose Bold"/>
                <a:sym typeface="Expose Bold"/>
              </a:defRPr>
            </a:lvl1pPr>
          </a:lstStyle>
          <a:p>
            <a:pPr/>
            <a:r>
              <a:t>LOS ESTUDIANTES HAN DE HACER OBRA MISIONERA MIENTRAS SE PREPARAN</a:t>
            </a:r>
          </a:p>
        </p:txBody>
      </p:sp>
      <p:pic>
        <p:nvPicPr>
          <p:cNvPr id="211" name="imagen pegada.pdf" descr="imagen pegada.pdf"/>
          <p:cNvPicPr>
            <a:picLocks noChangeAspect="1"/>
          </p:cNvPicPr>
          <p:nvPr/>
        </p:nvPicPr>
        <p:blipFill>
          <a:blip r:embed="rId3">
            <a:extLst/>
          </a:blip>
          <a:stretch>
            <a:fillRect/>
          </a:stretch>
        </p:blipFill>
        <p:spPr>
          <a:xfrm>
            <a:off x="2447413" y="7499760"/>
            <a:ext cx="16517048" cy="13930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Mesa de trabajo 5.png" descr="Mesa de trabajo 5.png"/>
          <p:cNvPicPr>
            <a:picLocks noChangeAspect="1"/>
          </p:cNvPicPr>
          <p:nvPr/>
        </p:nvPicPr>
        <p:blipFill>
          <a:blip r:embed="rId2">
            <a:extLst/>
          </a:blip>
          <a:stretch>
            <a:fillRect/>
          </a:stretch>
        </p:blipFill>
        <p:spPr>
          <a:xfrm>
            <a:off x="-37353" y="-148167"/>
            <a:ext cx="24458706" cy="13859935"/>
          </a:xfrm>
          <a:prstGeom prst="rect">
            <a:avLst/>
          </a:prstGeom>
          <a:ln w="12700">
            <a:miter lim="400000"/>
          </a:ln>
        </p:spPr>
      </p:pic>
      <p:pic>
        <p:nvPicPr>
          <p:cNvPr id="214" name="imagen pegada.pdf" descr="imagen pegada.pdf"/>
          <p:cNvPicPr>
            <a:picLocks noChangeAspect="1"/>
          </p:cNvPicPr>
          <p:nvPr/>
        </p:nvPicPr>
        <p:blipFill>
          <a:blip r:embed="rId3">
            <a:extLst/>
          </a:blip>
          <a:stretch>
            <a:fillRect/>
          </a:stretch>
        </p:blipFill>
        <p:spPr>
          <a:xfrm>
            <a:off x="1308646" y="1486823"/>
            <a:ext cx="5962721" cy="50290"/>
          </a:xfrm>
          <a:prstGeom prst="rect">
            <a:avLst/>
          </a:prstGeom>
          <a:ln w="12700">
            <a:miter lim="400000"/>
          </a:ln>
        </p:spPr>
      </p:pic>
      <p:sp>
        <p:nvSpPr>
          <p:cNvPr id="215" name="Straight Connector 2"/>
          <p:cNvSpPr/>
          <p:nvPr/>
        </p:nvSpPr>
        <p:spPr>
          <a:xfrm flipH="1" flipV="1">
            <a:off x="1281235" y="52196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16" name="Es necesario para su completa educación que los estudiantes tengan tiempo para hacer obra misionera, tiempo para familiarizarse con las necesidades espirituales de las familias que viven en derredor de ellos. No deben estar tan recargados de estudios que"/>
          <p:cNvSpPr txBox="1"/>
          <p:nvPr/>
        </p:nvSpPr>
        <p:spPr>
          <a:xfrm>
            <a:off x="1243135" y="5634731"/>
            <a:ext cx="20453691" cy="2929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Es necesario para su completa educación que los estudiantes tengan tiempo para hacer obra misionera, tiempo para familiarizarse con las necesidades espirituales de las familias que viven en derredor de ellos. No deben estar tan recargados de estudios que no tengan tiempo para usar el conocimiento que han adquirido.</a:t>
            </a:r>
          </a:p>
        </p:txBody>
      </p:sp>
      <p:sp>
        <p:nvSpPr>
          <p:cNvPr id="217" name="Aprendiendo por la práctica"/>
          <p:cNvSpPr txBox="1"/>
          <p:nvPr/>
        </p:nvSpPr>
        <p:spPr>
          <a:xfrm>
            <a:off x="1277934" y="4317141"/>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Aprendiendo por la práctica</a:t>
            </a:r>
          </a:p>
        </p:txBody>
      </p:sp>
      <p:sp>
        <p:nvSpPr>
          <p:cNvPr id="218" name="LOS ESTUDIANTES HAN DE HACER OBRA MISIONERA MIENTRAS SE PREPARAN"/>
          <p:cNvSpPr txBox="1"/>
          <p:nvPr/>
        </p:nvSpPr>
        <p:spPr>
          <a:xfrm>
            <a:off x="1262849" y="5583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Mesa de trabajo 6.png" descr="Mesa de trabajo 6.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pic>
        <p:nvPicPr>
          <p:cNvPr id="221" name="imagen pegada.pdf" descr="imagen pegada.pdf"/>
          <p:cNvPicPr>
            <a:picLocks noChangeAspect="1"/>
          </p:cNvPicPr>
          <p:nvPr/>
        </p:nvPicPr>
        <p:blipFill>
          <a:blip r:embed="rId3">
            <a:extLst/>
          </a:blip>
          <a:stretch>
            <a:fillRect/>
          </a:stretch>
        </p:blipFill>
        <p:spPr>
          <a:xfrm>
            <a:off x="1321346" y="1588423"/>
            <a:ext cx="5962721" cy="50290"/>
          </a:xfrm>
          <a:prstGeom prst="rect">
            <a:avLst/>
          </a:prstGeom>
          <a:ln w="12700">
            <a:miter lim="400000"/>
          </a:ln>
        </p:spPr>
      </p:pic>
      <p:sp>
        <p:nvSpPr>
          <p:cNvPr id="222" name="Straight Connector 2"/>
          <p:cNvSpPr/>
          <p:nvPr/>
        </p:nvSpPr>
        <p:spPr>
          <a:xfrm flipH="1" flipV="1">
            <a:off x="1357435" y="46735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23" name="Tienen que ser estimulados a hacer esfuerzos misioneros en favor de los que Los estudiantes han de hacer obra misionera mientras se preparan están en el error, llegando a conocerlos y llevándoles la verdad. Trabajando con humildad, buscando sabiduría de "/>
          <p:cNvSpPr txBox="1"/>
          <p:nvPr/>
        </p:nvSpPr>
        <p:spPr>
          <a:xfrm>
            <a:off x="1268535" y="4961466"/>
            <a:ext cx="20446896"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Tienen que ser estimulados a hacer esfuerzos misioneros en favor de los que Los estudiantes han de hacer obra misionera mientras se preparan están en el error, llegando a conocerlos y llevándoles la verdad. Trabajando con humildad, buscando sabiduría de Cristo, orando y velando en oración, pueden comunicar a otros el conocimiento que ha enriquecido sus vidas.</a:t>
            </a:r>
            <a:r>
              <a:rPr>
                <a:solidFill>
                  <a:srgbClr val="FF005C"/>
                </a:solidFill>
              </a:rPr>
              <a:t>—Consejos para los Maestros Padres y Alumnos acerca de la Educación Cristiana, 422.</a:t>
            </a:r>
          </a:p>
        </p:txBody>
      </p:sp>
      <p:sp>
        <p:nvSpPr>
          <p:cNvPr id="224" name="Aprendiendo por la práctica"/>
          <p:cNvSpPr txBox="1"/>
          <p:nvPr/>
        </p:nvSpPr>
        <p:spPr>
          <a:xfrm>
            <a:off x="1341434" y="3758341"/>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Aprendiendo por la práctica</a:t>
            </a:r>
          </a:p>
        </p:txBody>
      </p:sp>
      <p:sp>
        <p:nvSpPr>
          <p:cNvPr id="225" name="LOS ESTUDIANTES HAN DE HACER OBRA MISIONERA MIENTRAS SE PREPARAN"/>
          <p:cNvSpPr txBox="1"/>
          <p:nvPr/>
        </p:nvSpPr>
        <p:spPr>
          <a:xfrm>
            <a:off x="1275549" y="659986"/>
            <a:ext cx="6674299" cy="994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LOS ESTUDIANTES HAN DE HACER OBRA MISIONERA MIENTRAS SE PREPARAN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