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Mesa de trabajo 8.png" descr="Mesa de trabajo 8.png"/>
          <p:cNvPicPr>
            <a:picLocks noChangeAspect="1"/>
          </p:cNvPicPr>
          <p:nvPr/>
        </p:nvPicPr>
        <p:blipFill>
          <a:blip r:embed="rId2">
            <a:extLst/>
          </a:blip>
          <a:stretch>
            <a:fillRect/>
          </a:stretch>
        </p:blipFill>
        <p:spPr>
          <a:xfrm>
            <a:off x="-40680" y="-73819"/>
            <a:ext cx="24465174" cy="13863599"/>
          </a:xfrm>
          <a:prstGeom prst="rect">
            <a:avLst/>
          </a:prstGeom>
          <a:ln w="12700">
            <a:miter lim="400000"/>
          </a:ln>
        </p:spPr>
      </p:pic>
      <p:pic>
        <p:nvPicPr>
          <p:cNvPr id="228" name="imagen pegada.pdf" descr="imagen pegada.pdf"/>
          <p:cNvPicPr>
            <a:picLocks noChangeAspect="1"/>
          </p:cNvPicPr>
          <p:nvPr/>
        </p:nvPicPr>
        <p:blipFill>
          <a:blip r:embed="rId3">
            <a:extLst/>
          </a:blip>
          <a:stretch>
            <a:fillRect/>
          </a:stretch>
        </p:blipFill>
        <p:spPr>
          <a:xfrm>
            <a:off x="1295946" y="1486823"/>
            <a:ext cx="5962721" cy="50290"/>
          </a:xfrm>
          <a:prstGeom prst="rect">
            <a:avLst/>
          </a:prstGeom>
          <a:ln w="12700">
            <a:miter lim="400000"/>
          </a:ln>
        </p:spPr>
      </p:pic>
      <p:sp>
        <p:nvSpPr>
          <p:cNvPr id="229" name="Straight Connector 2"/>
          <p:cNvSpPr/>
          <p:nvPr/>
        </p:nvSpPr>
        <p:spPr>
          <a:xfrm flipH="1" flipV="1">
            <a:off x="1332035" y="4673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0" name="Muchos de los mayores eruditos y estadistas, los más eminentes hombres del mundo, se apartarán en estos últimos días de la luz, porque el mundo con toda su sabiduría no conoce a Dios. No obstante, los siervos de Dios han de aprovechar toda oportunidad pa"/>
          <p:cNvSpPr txBox="1"/>
          <p:nvPr/>
        </p:nvSpPr>
        <p:spPr>
          <a:xfrm>
            <a:off x="1248215" y="5148579"/>
            <a:ext cx="20489075"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Muchos de los mayores eruditos y estadistas, los más eminentes hombres del mundo, se apartarán en estos últimos días de la luz, porque el mundo con toda su sabiduría no conoce a Dios. No obstante, los siervos de Dios han de aprovechar toda oportunidad para comunicar la verdad a estos hombres. Algunos reconocerán su ignorancia de las cosas divinas y ocuparán un lugar como humildes aprendices a los pies de Jesús, el gran Maestro.</a:t>
            </a:r>
            <a:r>
              <a:rPr>
                <a:solidFill>
                  <a:srgbClr val="FF005C"/>
                </a:solidFill>
              </a:rPr>
              <a:t>—Los Hechos de los Apóstoles, 196.</a:t>
            </a:r>
          </a:p>
        </p:txBody>
      </p:sp>
      <p:sp>
        <p:nvSpPr>
          <p:cNvPr id="231" name="El trabajo entre los extranjeros del país"/>
          <p:cNvSpPr txBox="1"/>
          <p:nvPr/>
        </p:nvSpPr>
        <p:spPr>
          <a:xfrm>
            <a:off x="1275549" y="8255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32" name="Seguridad en cuanto a los resultados"/>
          <p:cNvSpPr txBox="1"/>
          <p:nvPr/>
        </p:nvSpPr>
        <p:spPr>
          <a:xfrm>
            <a:off x="1307588" y="3715547"/>
            <a:ext cx="1519346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Seguridad en cuanto a los resultados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235" name="La obra entre las personas pudientes y de influencia"/>
          <p:cNvSpPr txBox="1"/>
          <p:nvPr/>
        </p:nvSpPr>
        <p:spPr>
          <a:xfrm>
            <a:off x="2558249" y="6294628"/>
            <a:ext cx="15177129"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a:solidFill>
                  <a:srgbClr val="03ADC9"/>
                </a:solidFill>
                <a:latin typeface="Expose Bold"/>
                <a:ea typeface="Expose Bold"/>
                <a:cs typeface="Expose Bold"/>
                <a:sym typeface="Expose Bold"/>
              </a:defRPr>
            </a:lvl1pPr>
          </a:lstStyle>
          <a:p>
            <a:pPr/>
            <a:r>
              <a:t>La obra entre las personas pudientes y de influencia</a:t>
            </a:r>
          </a:p>
        </p:txBody>
      </p:sp>
      <p:sp>
        <p:nvSpPr>
          <p:cNvPr id="236" name="Capitulo 20"/>
          <p:cNvSpPr txBox="1"/>
          <p:nvPr/>
        </p:nvSpPr>
        <p:spPr>
          <a:xfrm>
            <a:off x="2522689" y="5554090"/>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20</a:t>
            </a:r>
          </a:p>
        </p:txBody>
      </p:sp>
      <p:sp>
        <p:nvSpPr>
          <p:cNvPr id="237" name="Hombres ricos de los tiempos bíblicos"/>
          <p:cNvSpPr txBox="1"/>
          <p:nvPr/>
        </p:nvSpPr>
        <p:spPr>
          <a:xfrm>
            <a:off x="2575048" y="7169531"/>
            <a:ext cx="15843522"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400">
                <a:solidFill>
                  <a:srgbClr val="0A80AD"/>
                </a:solidFill>
                <a:latin typeface="Expose Bold"/>
                <a:ea typeface="Expose Bold"/>
                <a:cs typeface="Expose Bold"/>
                <a:sym typeface="Expose Bold"/>
              </a:defRPr>
            </a:lvl1pPr>
          </a:lstStyle>
          <a:p>
            <a:pPr/>
            <a:r>
              <a:t>Hombres ricos de los tiempos bíblicos</a:t>
            </a:r>
          </a:p>
        </p:txBody>
      </p:sp>
      <p:pic>
        <p:nvPicPr>
          <p:cNvPr id="238" name="imagen pegada.pdf" descr="imagen pegada.pdf"/>
          <p:cNvPicPr>
            <a:picLocks noChangeAspect="1"/>
          </p:cNvPicPr>
          <p:nvPr/>
        </p:nvPicPr>
        <p:blipFill>
          <a:blip r:embed="rId3">
            <a:extLst/>
          </a:blip>
          <a:stretch>
            <a:fillRect/>
          </a:stretch>
        </p:blipFill>
        <p:spPr>
          <a:xfrm>
            <a:off x="2557647" y="7127548"/>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Mesa de trabajo 9.png" descr="Mesa de trabajo 9.png"/>
          <p:cNvPicPr>
            <a:picLocks noChangeAspect="1"/>
          </p:cNvPicPr>
          <p:nvPr/>
        </p:nvPicPr>
        <p:blipFill>
          <a:blip r:embed="rId2">
            <a:extLst/>
          </a:blip>
          <a:stretch>
            <a:fillRect/>
          </a:stretch>
        </p:blipFill>
        <p:spPr>
          <a:xfrm>
            <a:off x="-93233" y="-103632"/>
            <a:ext cx="24570467" cy="13923264"/>
          </a:xfrm>
          <a:prstGeom prst="rect">
            <a:avLst/>
          </a:prstGeom>
          <a:ln w="12700">
            <a:miter lim="400000"/>
          </a:ln>
        </p:spPr>
      </p:pic>
      <p:pic>
        <p:nvPicPr>
          <p:cNvPr id="241" name="imagen pegada.pdf" descr="imagen pegada.pdf"/>
          <p:cNvPicPr>
            <a:picLocks noChangeAspect="1"/>
          </p:cNvPicPr>
          <p:nvPr/>
        </p:nvPicPr>
        <p:blipFill>
          <a:blip r:embed="rId3">
            <a:extLst/>
          </a:blip>
          <a:stretch>
            <a:fillRect/>
          </a:stretch>
        </p:blipFill>
        <p:spPr>
          <a:xfrm>
            <a:off x="1321346" y="1486823"/>
            <a:ext cx="5962721" cy="50290"/>
          </a:xfrm>
          <a:prstGeom prst="rect">
            <a:avLst/>
          </a:prstGeom>
          <a:ln w="12700">
            <a:miter lim="400000"/>
          </a:ln>
        </p:spPr>
      </p:pic>
      <p:sp>
        <p:nvSpPr>
          <p:cNvPr id="242" name="Este etíope era hombre de buena posición y amplia influencia. Dios vió que, una vez convertido, comunicaría a otros la luz recibida, y ejercería poderoso influjo en favor del Evangelio. Los ángeles del Señor asistían a este hombre que buscaba luz, y lo a"/>
          <p:cNvSpPr txBox="1"/>
          <p:nvPr/>
        </p:nvSpPr>
        <p:spPr>
          <a:xfrm>
            <a:off x="1248215" y="5331866"/>
            <a:ext cx="20527522"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Este etíope era hombre de buena posición y amplia influencia. Dios vió que, una vez convertido, comunicaría a otros la luz recibida, y ejercería poderoso influjo en favor del Evangelio. Los ángeles del Señor asistían a este hombre que buscaba luz, y lo atraían al Salvador. Por el ministerio del Espíritu Santo, el Señor lo puso en relación con quien podía conducirlo a la luz.</a:t>
            </a:r>
            <a:r>
              <a:rPr>
                <a:solidFill>
                  <a:srgbClr val="FF005C"/>
                </a:solidFill>
              </a:rPr>
              <a:t>—Los Hechos de los Apóstoles, 88.</a:t>
            </a:r>
          </a:p>
        </p:txBody>
      </p:sp>
      <p:sp>
        <p:nvSpPr>
          <p:cNvPr id="243" name="Straight Connector 2"/>
          <p:cNvSpPr/>
          <p:nvPr/>
        </p:nvSpPr>
        <p:spPr>
          <a:xfrm flipH="1" flipV="1">
            <a:off x="1344735" y="5041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4" name="Hombres ricos de los tiempos bíblicos"/>
          <p:cNvSpPr txBox="1"/>
          <p:nvPr/>
        </p:nvSpPr>
        <p:spPr>
          <a:xfrm>
            <a:off x="1320288" y="41473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Hombres ricos de los tiempos bíblicos</a:t>
            </a:r>
          </a:p>
        </p:txBody>
      </p:sp>
      <p:sp>
        <p:nvSpPr>
          <p:cNvPr id="245" name="El trabajo entre los extranjeros del país"/>
          <p:cNvSpPr txBox="1"/>
          <p:nvPr/>
        </p:nvSpPr>
        <p:spPr>
          <a:xfrm>
            <a:off x="1300949" y="8255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248" name="imagen pegada.pdf" descr="imagen pegada.pdf"/>
          <p:cNvPicPr>
            <a:picLocks noChangeAspect="1"/>
          </p:cNvPicPr>
          <p:nvPr/>
        </p:nvPicPr>
        <p:blipFill>
          <a:blip r:embed="rId3">
            <a:extLst/>
          </a:blip>
          <a:stretch>
            <a:fillRect/>
          </a:stretch>
        </p:blipFill>
        <p:spPr>
          <a:xfrm>
            <a:off x="1283246" y="1474123"/>
            <a:ext cx="5962721" cy="50290"/>
          </a:xfrm>
          <a:prstGeom prst="rect">
            <a:avLst/>
          </a:prstGeom>
          <a:ln w="12700">
            <a:miter lim="400000"/>
          </a:ln>
        </p:spPr>
      </p:pic>
      <p:sp>
        <p:nvSpPr>
          <p:cNvPr id="249" name="Straight Connector 2"/>
          <p:cNvSpPr/>
          <p:nvPr/>
        </p:nvSpPr>
        <p:spPr>
          <a:xfrm flipH="1" flipV="1">
            <a:off x="1357435" y="49021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0" name="Cuando los judíos trataron de destruir la naciente iglesia, Nicodemo salió en su defensa. Libre ya de la cautela y dudas anteriores, estimuló la fe de los discípulos y empleó su riqueza en ayudar a sostener la iglesia de Jerusalén, y en llevar adelante l"/>
          <p:cNvSpPr txBox="1"/>
          <p:nvPr/>
        </p:nvSpPr>
        <p:spPr>
          <a:xfrm>
            <a:off x="1276155" y="5105399"/>
            <a:ext cx="20512710"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Cuando los judíos trataron de destruir la naciente iglesia, Nicodemo salió en su defensa. Libre ya de la cautela y dudas anteriores, estimuló la fe de los discípulos y empleó su riqueza en ayudar a sostener la iglesia de Jerusalén, y en llevar adelante la obra del Evangelio. Aquellos que en otros días le habían rendido homenaje, ahora lo despreciaban y perseguían; y llegó a ser pobre en los bienes de este mundo; no obstante, no vaciló en la defensa de su fe.</a:t>
            </a:r>
            <a:r>
              <a:rPr>
                <a:solidFill>
                  <a:srgbClr val="FF005C"/>
                </a:solidFill>
              </a:rPr>
              <a:t>—Los Hechos de los Apóstoles, 86.</a:t>
            </a:r>
          </a:p>
        </p:txBody>
      </p:sp>
      <p:sp>
        <p:nvSpPr>
          <p:cNvPr id="251" name="El trabajo entre los extranjeros del país"/>
          <p:cNvSpPr txBox="1"/>
          <p:nvPr/>
        </p:nvSpPr>
        <p:spPr>
          <a:xfrm>
            <a:off x="1262849" y="8128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52" name="No ha de descuidárselos"/>
          <p:cNvSpPr txBox="1"/>
          <p:nvPr/>
        </p:nvSpPr>
        <p:spPr>
          <a:xfrm>
            <a:off x="1345688" y="39441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No ha de descuidárselos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174" name="La obra entre las personas pudientes y de influencia"/>
          <p:cNvSpPr txBox="1"/>
          <p:nvPr/>
        </p:nvSpPr>
        <p:spPr>
          <a:xfrm>
            <a:off x="2537929" y="6294628"/>
            <a:ext cx="15177129"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a:solidFill>
                  <a:srgbClr val="03ADC9"/>
                </a:solidFill>
                <a:latin typeface="Expose Bold"/>
                <a:ea typeface="Expose Bold"/>
                <a:cs typeface="Expose Bold"/>
                <a:sym typeface="Expose Bold"/>
              </a:defRPr>
            </a:lvl1pPr>
          </a:lstStyle>
          <a:p>
            <a:pPr/>
            <a:r>
              <a:t>La obra entre las personas pudientes y de influencia</a:t>
            </a:r>
          </a:p>
        </p:txBody>
      </p:sp>
      <p:sp>
        <p:nvSpPr>
          <p:cNvPr id="175" name="Capitulo 20"/>
          <p:cNvSpPr txBox="1"/>
          <p:nvPr/>
        </p:nvSpPr>
        <p:spPr>
          <a:xfrm>
            <a:off x="2502369" y="5554090"/>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20</a:t>
            </a:r>
          </a:p>
        </p:txBody>
      </p:sp>
      <p:sp>
        <p:nvSpPr>
          <p:cNvPr id="176" name="Calificaciones especiales de los obreros"/>
          <p:cNvSpPr txBox="1"/>
          <p:nvPr/>
        </p:nvSpPr>
        <p:spPr>
          <a:xfrm>
            <a:off x="2554728" y="7169531"/>
            <a:ext cx="15843522"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400">
                <a:solidFill>
                  <a:srgbClr val="0A80AD"/>
                </a:solidFill>
                <a:latin typeface="Expose Bold"/>
                <a:ea typeface="Expose Bold"/>
                <a:cs typeface="Expose Bold"/>
                <a:sym typeface="Expose Bold"/>
              </a:defRPr>
            </a:lvl1pPr>
          </a:lstStyle>
          <a:p>
            <a:pPr/>
            <a:r>
              <a:t>Calificaciones especiales de los obreros</a:t>
            </a:r>
          </a:p>
        </p:txBody>
      </p:sp>
      <p:pic>
        <p:nvPicPr>
          <p:cNvPr id="177" name="imagen pegada.pdf" descr="imagen pegada.pdf"/>
          <p:cNvPicPr>
            <a:picLocks noChangeAspect="1"/>
          </p:cNvPicPr>
          <p:nvPr/>
        </p:nvPicPr>
        <p:blipFill>
          <a:blip r:embed="rId3">
            <a:extLst/>
          </a:blip>
          <a:stretch>
            <a:fillRect/>
          </a:stretch>
        </p:blipFill>
        <p:spPr>
          <a:xfrm>
            <a:off x="2557647" y="7117388"/>
            <a:ext cx="16517049" cy="13930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180" name="imagen pegada.pdf" descr="imagen pegada.pdf"/>
          <p:cNvPicPr>
            <a:picLocks noChangeAspect="1"/>
          </p:cNvPicPr>
          <p:nvPr/>
        </p:nvPicPr>
        <p:blipFill>
          <a:blip r:embed="rId3">
            <a:extLst/>
          </a:blip>
          <a:stretch>
            <a:fillRect/>
          </a:stretch>
        </p:blipFill>
        <p:spPr>
          <a:xfrm>
            <a:off x="1295946" y="1474123"/>
            <a:ext cx="5962721" cy="50290"/>
          </a:xfrm>
          <a:prstGeom prst="rect">
            <a:avLst/>
          </a:prstGeom>
          <a:ln w="12700">
            <a:miter lim="400000"/>
          </a:ln>
        </p:spPr>
      </p:pic>
      <p:sp>
        <p:nvSpPr>
          <p:cNvPr id="181" name="Straight Connector 2"/>
          <p:cNvSpPr/>
          <p:nvPr/>
        </p:nvSpPr>
        <p:spPr>
          <a:xfrm flipH="1" flipV="1">
            <a:off x="1357435" y="568024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2" name="Hay personas particularmente idóneas para trabajar entre las clases altas. Necesitan pedir a Dios sabiduría para saber cómo alcanzarlas, para no contentarse con un conocimiento casual de ellas, sino para despertarlas, mediante su esfuerzo personal y su f"/>
          <p:cNvSpPr txBox="1"/>
          <p:nvPr/>
        </p:nvSpPr>
        <p:spPr>
          <a:xfrm>
            <a:off x="1273615" y="5973370"/>
            <a:ext cx="20517076" cy="3611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Hay personas particularmente idóneas para trabajar entre las clases altas. Necesitan pedir a Dios sabiduría para saber cómo alcanzarlas, para no contentarse con un conocimiento casual de ellas, sino para despertarlas, mediante su esfuerzo personal y su fe viva, a las necesidades del alma, y para llevarlas al conocimiento de la</a:t>
            </a:r>
          </a:p>
          <a:p>
            <a:pPr algn="just" defTabSz="457200">
              <a:lnSpc>
                <a:spcPct val="80000"/>
              </a:lnSpc>
              <a:spcBef>
                <a:spcPts val="0"/>
              </a:spcBef>
              <a:defRPr>
                <a:solidFill>
                  <a:srgbClr val="0A80AD"/>
                </a:solidFill>
                <a:latin typeface="Expose Regular"/>
                <a:ea typeface="Expose Regular"/>
                <a:cs typeface="Expose Regular"/>
                <a:sym typeface="Expose Regular"/>
              </a:defRPr>
            </a:pPr>
            <a:r>
              <a:t>verdad que es en Jesús.</a:t>
            </a:r>
            <a:r>
              <a:rPr>
                <a:solidFill>
                  <a:srgbClr val="FF005C"/>
                </a:solidFill>
              </a:rPr>
              <a:t>—El Ministerio de Curación, 204.</a:t>
            </a:r>
          </a:p>
        </p:txBody>
      </p:sp>
      <p:sp>
        <p:nvSpPr>
          <p:cNvPr id="183" name="Calificaciones especiales de los obreros"/>
          <p:cNvSpPr txBox="1"/>
          <p:nvPr/>
        </p:nvSpPr>
        <p:spPr>
          <a:xfrm>
            <a:off x="1332988" y="4785688"/>
            <a:ext cx="15193461" cy="933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Calificaciones especiales de los obreros</a:t>
            </a:r>
          </a:p>
        </p:txBody>
      </p:sp>
      <p:sp>
        <p:nvSpPr>
          <p:cNvPr id="184" name="La obra entre las personas pudientes y de influencia"/>
          <p:cNvSpPr txBox="1"/>
          <p:nvPr/>
        </p:nvSpPr>
        <p:spPr>
          <a:xfrm>
            <a:off x="1275549" y="812801"/>
            <a:ext cx="13117419"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sz="3400">
                <a:solidFill>
                  <a:srgbClr val="03ADC9"/>
                </a:solidFill>
                <a:latin typeface="Expose Bold"/>
                <a:ea typeface="Expose Bold"/>
                <a:cs typeface="Expose Bold"/>
                <a:sym typeface="Expose Bold"/>
              </a:defRPr>
            </a:lvl1pPr>
          </a:lstStyle>
          <a:p>
            <a:pPr/>
            <a:r>
              <a:t>La obra entre las personas pudientes y de influencia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3.png" descr="Mesa de trabajo 3.png"/>
          <p:cNvPicPr>
            <a:picLocks noChangeAspect="1"/>
          </p:cNvPicPr>
          <p:nvPr/>
        </p:nvPicPr>
        <p:blipFill>
          <a:blip r:embed="rId2">
            <a:extLst/>
          </a:blip>
          <a:stretch>
            <a:fillRect/>
          </a:stretch>
        </p:blipFill>
        <p:spPr>
          <a:xfrm>
            <a:off x="-71718" y="-91441"/>
            <a:ext cx="24527436" cy="13898882"/>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308646" y="1448723"/>
            <a:ext cx="5962721" cy="50290"/>
          </a:xfrm>
          <a:prstGeom prst="rect">
            <a:avLst/>
          </a:prstGeom>
          <a:ln w="12700">
            <a:miter lim="400000"/>
          </a:ln>
        </p:spPr>
      </p:pic>
      <p:sp>
        <p:nvSpPr>
          <p:cNvPr id="188" name="Straight Connector 2"/>
          <p:cNvSpPr/>
          <p:nvPr/>
        </p:nvSpPr>
        <p:spPr>
          <a:xfrm flipH="1" flipV="1">
            <a:off x="1332035" y="5308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Que aquellos que trabajan por las clases altas se porten con verdadera dignidad, teniendo presente que tienen a ángeles por compañeros. Que tengan el precioso depósito de su mente y de su corazón lleno de “Escrito está”.—El Ministerio de Curación, 205."/>
          <p:cNvSpPr txBox="1"/>
          <p:nvPr/>
        </p:nvSpPr>
        <p:spPr>
          <a:xfrm>
            <a:off x="1283775" y="5880912"/>
            <a:ext cx="20437589"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FF005C"/>
                </a:solidFill>
                <a:latin typeface="Expose Regular"/>
                <a:ea typeface="Expose Regular"/>
                <a:cs typeface="Expose Regular"/>
                <a:sym typeface="Expose Regular"/>
              </a:defRPr>
            </a:pPr>
            <a:r>
              <a:rPr>
                <a:solidFill>
                  <a:srgbClr val="0A80AD"/>
                </a:solidFill>
              </a:rPr>
              <a:t>Que aquellos que trabajan por las clases altas se porten con verdadera dignidad, teniendo presente que tienen a ángeles por compañeros. Que tengan el precioso depósito de su mente y de su corazón lleno de “Escrito está”.</a:t>
            </a:r>
            <a:r>
              <a:t>—El Ministerio de Curación, 205.</a:t>
            </a:r>
          </a:p>
        </p:txBody>
      </p:sp>
      <p:sp>
        <p:nvSpPr>
          <p:cNvPr id="190" name="La obra entre las personas pudientes y de influencia"/>
          <p:cNvSpPr txBox="1"/>
          <p:nvPr/>
        </p:nvSpPr>
        <p:spPr>
          <a:xfrm>
            <a:off x="1288249" y="787401"/>
            <a:ext cx="13117419"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sz="3400">
                <a:solidFill>
                  <a:srgbClr val="03ADC9"/>
                </a:solidFill>
                <a:latin typeface="Expose Bold"/>
                <a:ea typeface="Expose Bold"/>
                <a:cs typeface="Expose Bold"/>
                <a:sym typeface="Expose Bold"/>
              </a:defRPr>
            </a:lvl1pPr>
          </a:lstStyle>
          <a:p>
            <a:pPr/>
            <a:r>
              <a:t>La obra entre las personas pudientes y de influencia</a:t>
            </a:r>
          </a:p>
        </p:txBody>
      </p:sp>
      <p:sp>
        <p:nvSpPr>
          <p:cNvPr id="191" name="Calificaciones especiales de los obreros"/>
          <p:cNvSpPr txBox="1"/>
          <p:nvPr/>
        </p:nvSpPr>
        <p:spPr>
          <a:xfrm>
            <a:off x="1307588" y="4414047"/>
            <a:ext cx="1519346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Calificaciones especiales de los obreros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4.png" descr="Mesa de trabajo 4.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295946" y="1499523"/>
            <a:ext cx="5962721" cy="50290"/>
          </a:xfrm>
          <a:prstGeom prst="rect">
            <a:avLst/>
          </a:prstGeom>
          <a:ln w="12700">
            <a:miter lim="400000"/>
          </a:ln>
        </p:spPr>
      </p:pic>
      <p:sp>
        <p:nvSpPr>
          <p:cNvPr id="195" name="Straight Connector 2"/>
          <p:cNvSpPr/>
          <p:nvPr/>
        </p:nvSpPr>
        <p:spPr>
          <a:xfrm flipH="1" flipV="1">
            <a:off x="1395535" y="5164932"/>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En todo esfuerzo por alcanzar a las clases altas, el obrero de Dios necesita fe firme. Las apariencias pueden ser desalentadoras; pero en la hora más oscura se recibe luz de lo alto.—Los Hechos de los Apóstoles, 196.…"/>
          <p:cNvSpPr txBox="1"/>
          <p:nvPr/>
        </p:nvSpPr>
        <p:spPr>
          <a:xfrm>
            <a:off x="1352355" y="5777479"/>
            <a:ext cx="20491447"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En todo esfuerzo por alcanzar a las clases altas, el obrero de Dios necesita fe firme. Las apariencias pueden ser desalentadoras; pero en la hora más oscura se recibe luz de lo alto.</a:t>
            </a:r>
            <a:r>
              <a:rPr>
                <a:solidFill>
                  <a:srgbClr val="FF005C"/>
                </a:solidFill>
              </a:rPr>
              <a:t>—Los Hechos de los Apóstoles, 196.</a:t>
            </a:r>
            <a:endParaRPr>
              <a:solidFill>
                <a:srgbClr val="FF005C"/>
              </a:solidFill>
            </a:endParaRPr>
          </a:p>
          <a:p>
            <a:pPr algn="just" defTabSz="457200">
              <a:lnSpc>
                <a:spcPct val="80000"/>
              </a:lnSpc>
              <a:spcBef>
                <a:spcPts val="0"/>
              </a:spcBef>
              <a:defRPr>
                <a:solidFill>
                  <a:srgbClr val="0A80AD"/>
                </a:solidFill>
                <a:latin typeface="Expose Regular"/>
                <a:ea typeface="Expose Regular"/>
                <a:cs typeface="Expose Regular"/>
                <a:sym typeface="Expose Regular"/>
              </a:defRPr>
            </a:pPr>
            <a:r>
              <a:t>Dios busca obreros fervientes y humildes que lleven el Evangelio a las clases encumbradas.</a:t>
            </a:r>
            <a:r>
              <a:rPr>
                <a:solidFill>
                  <a:srgbClr val="FF005C"/>
                </a:solidFill>
              </a:rPr>
              <a:t>—Los Hechos de los Apóstoles, 113.</a:t>
            </a:r>
          </a:p>
        </p:txBody>
      </p:sp>
      <p:sp>
        <p:nvSpPr>
          <p:cNvPr id="197" name="La obra entre las personas pudientes y de influencia"/>
          <p:cNvSpPr txBox="1"/>
          <p:nvPr/>
        </p:nvSpPr>
        <p:spPr>
          <a:xfrm>
            <a:off x="1275549" y="838201"/>
            <a:ext cx="13117419"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sz="3400">
                <a:solidFill>
                  <a:srgbClr val="03ADC9"/>
                </a:solidFill>
                <a:latin typeface="Expose Bold"/>
                <a:ea typeface="Expose Bold"/>
                <a:cs typeface="Expose Bold"/>
                <a:sym typeface="Expose Bold"/>
              </a:defRPr>
            </a:lvl1pPr>
          </a:lstStyle>
          <a:p>
            <a:pPr/>
            <a:r>
              <a:t>La obra entre las personas pudientes y de influencia</a:t>
            </a:r>
          </a:p>
        </p:txBody>
      </p:sp>
      <p:sp>
        <p:nvSpPr>
          <p:cNvPr id="198" name="Calificaciones especiales de los obreros"/>
          <p:cNvSpPr txBox="1"/>
          <p:nvPr/>
        </p:nvSpPr>
        <p:spPr>
          <a:xfrm>
            <a:off x="1371088" y="4270379"/>
            <a:ext cx="1519346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Calificaciones especiales de los obreros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201" name="La obra entre las personas pudientes y de influencia"/>
          <p:cNvSpPr txBox="1"/>
          <p:nvPr/>
        </p:nvSpPr>
        <p:spPr>
          <a:xfrm>
            <a:off x="2578569" y="6294628"/>
            <a:ext cx="15177129"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a:solidFill>
                  <a:srgbClr val="03ADC9"/>
                </a:solidFill>
                <a:latin typeface="Expose Bold"/>
                <a:ea typeface="Expose Bold"/>
                <a:cs typeface="Expose Bold"/>
                <a:sym typeface="Expose Bold"/>
              </a:defRPr>
            </a:lvl1pPr>
          </a:lstStyle>
          <a:p>
            <a:pPr/>
            <a:r>
              <a:t>La obra entre las personas pudientes y de influencia</a:t>
            </a:r>
          </a:p>
        </p:txBody>
      </p:sp>
      <p:sp>
        <p:nvSpPr>
          <p:cNvPr id="202" name="Capitulo 20"/>
          <p:cNvSpPr txBox="1"/>
          <p:nvPr/>
        </p:nvSpPr>
        <p:spPr>
          <a:xfrm>
            <a:off x="2543009" y="5554090"/>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20</a:t>
            </a:r>
          </a:p>
        </p:txBody>
      </p:sp>
      <p:sp>
        <p:nvSpPr>
          <p:cNvPr id="203" name="Seguridad en cuanto a los resultados"/>
          <p:cNvSpPr txBox="1"/>
          <p:nvPr/>
        </p:nvSpPr>
        <p:spPr>
          <a:xfrm>
            <a:off x="2595368" y="7169531"/>
            <a:ext cx="15843523"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400">
                <a:solidFill>
                  <a:srgbClr val="0A80AD"/>
                </a:solidFill>
                <a:latin typeface="Expose Bold"/>
                <a:ea typeface="Expose Bold"/>
                <a:cs typeface="Expose Bold"/>
                <a:sym typeface="Expose Bold"/>
              </a:defRPr>
            </a:lvl1pPr>
          </a:lstStyle>
          <a:p>
            <a:pPr/>
            <a:r>
              <a:t>Seguridad en cuanto a los resultados</a:t>
            </a:r>
          </a:p>
        </p:txBody>
      </p:sp>
      <p:pic>
        <p:nvPicPr>
          <p:cNvPr id="204" name="imagen pegada.pdf" descr="imagen pegada.pdf"/>
          <p:cNvPicPr>
            <a:picLocks noChangeAspect="1"/>
          </p:cNvPicPr>
          <p:nvPr/>
        </p:nvPicPr>
        <p:blipFill>
          <a:blip r:embed="rId3">
            <a:extLst/>
          </a:blip>
          <a:stretch>
            <a:fillRect/>
          </a:stretch>
        </p:blipFill>
        <p:spPr>
          <a:xfrm>
            <a:off x="2567807" y="7147868"/>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Mesa de trabajo 5.png" descr="Mesa de trabajo 5.png"/>
          <p:cNvPicPr>
            <a:picLocks noChangeAspect="1"/>
          </p:cNvPicPr>
          <p:nvPr/>
        </p:nvPicPr>
        <p:blipFill>
          <a:blip r:embed="rId2">
            <a:extLst/>
          </a:blip>
          <a:stretch>
            <a:fillRect/>
          </a:stretch>
        </p:blipFill>
        <p:spPr>
          <a:xfrm>
            <a:off x="-97567" y="-81281"/>
            <a:ext cx="24579134" cy="13928178"/>
          </a:xfrm>
          <a:prstGeom prst="rect">
            <a:avLst/>
          </a:prstGeom>
          <a:ln w="12700">
            <a:miter lim="400000"/>
          </a:ln>
        </p:spPr>
      </p:pic>
      <p:pic>
        <p:nvPicPr>
          <p:cNvPr id="207" name="imagen pegada.pdf" descr="imagen pegada.pdf"/>
          <p:cNvPicPr>
            <a:picLocks noChangeAspect="1"/>
          </p:cNvPicPr>
          <p:nvPr/>
        </p:nvPicPr>
        <p:blipFill>
          <a:blip r:embed="rId3">
            <a:extLst/>
          </a:blip>
          <a:stretch>
            <a:fillRect/>
          </a:stretch>
        </p:blipFill>
        <p:spPr>
          <a:xfrm>
            <a:off x="1270546" y="1499523"/>
            <a:ext cx="5962721" cy="50290"/>
          </a:xfrm>
          <a:prstGeom prst="rect">
            <a:avLst/>
          </a:prstGeom>
          <a:ln w="12700">
            <a:miter lim="400000"/>
          </a:ln>
        </p:spPr>
      </p:pic>
      <p:sp>
        <p:nvSpPr>
          <p:cNvPr id="208" name="Straight Connector 2"/>
          <p:cNvSpPr/>
          <p:nvPr/>
        </p:nvSpPr>
        <p:spPr>
          <a:xfrm flipH="1" flipV="1">
            <a:off x="1408235" y="47751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9" name="Se han de obrar milagros de genuinas conversiones, milagros que actualmente no se ven. Los mayores hombres de esta tierra no están fuera del alcance del poder de un Dios que obra maravillas. Si aquellos que son obreros juntamente con él aprovechan las op"/>
          <p:cNvSpPr txBox="1"/>
          <p:nvPr/>
        </p:nvSpPr>
        <p:spPr>
          <a:xfrm>
            <a:off x="1367595" y="5057140"/>
            <a:ext cx="20416388"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Se han de obrar milagros de genuinas conversiones, milagros que actualmente no se ven. Los mayores hombres de esta tierra no están fuera del alcance del poder de un Dios que obra maravillas. Si aquellos que son obreros juntamente con él aprovechan las oportunidades, cumpliendo fiel y valientemente su deber, Dios convertirá a hombres que ocupan puestos de responsabilidad, hombres de intelecto e influencia.</a:t>
            </a:r>
          </a:p>
        </p:txBody>
      </p:sp>
      <p:sp>
        <p:nvSpPr>
          <p:cNvPr id="210" name="La obra entre las personas pudientes y de influencia"/>
          <p:cNvSpPr txBox="1"/>
          <p:nvPr/>
        </p:nvSpPr>
        <p:spPr>
          <a:xfrm>
            <a:off x="1260309" y="858521"/>
            <a:ext cx="13117419"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sz="3400">
                <a:solidFill>
                  <a:srgbClr val="03ADC9"/>
                </a:solidFill>
                <a:latin typeface="Expose Bold"/>
                <a:ea typeface="Expose Bold"/>
                <a:cs typeface="Expose Bold"/>
                <a:sym typeface="Expose Bold"/>
              </a:defRPr>
            </a:lvl1pPr>
          </a:lstStyle>
          <a:p>
            <a:pPr/>
            <a:r>
              <a:t>La obra entre las personas pudientes y de influencia</a:t>
            </a:r>
          </a:p>
        </p:txBody>
      </p:sp>
      <p:sp>
        <p:nvSpPr>
          <p:cNvPr id="211" name="Seguridad en cuanto a los resultados"/>
          <p:cNvSpPr txBox="1"/>
          <p:nvPr/>
        </p:nvSpPr>
        <p:spPr>
          <a:xfrm>
            <a:off x="1383788" y="3880647"/>
            <a:ext cx="1519346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Seguridad en cuanto a los resultados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Mesa de trabajo 6.png" descr="Mesa de trabajo 6.png"/>
          <p:cNvPicPr>
            <a:picLocks noChangeAspect="1"/>
          </p:cNvPicPr>
          <p:nvPr/>
        </p:nvPicPr>
        <p:blipFill>
          <a:blip r:embed="rId2">
            <a:extLst/>
          </a:blip>
          <a:stretch>
            <a:fillRect/>
          </a:stretch>
        </p:blipFill>
        <p:spPr>
          <a:xfrm>
            <a:off x="-110208" y="-91440"/>
            <a:ext cx="24604415" cy="13942503"/>
          </a:xfrm>
          <a:prstGeom prst="rect">
            <a:avLst/>
          </a:prstGeom>
          <a:ln w="12700">
            <a:miter lim="400000"/>
          </a:ln>
        </p:spPr>
      </p:pic>
      <p:pic>
        <p:nvPicPr>
          <p:cNvPr id="214" name="imagen pegada.pdf" descr="imagen pegada.pdf"/>
          <p:cNvPicPr>
            <a:picLocks noChangeAspect="1"/>
          </p:cNvPicPr>
          <p:nvPr/>
        </p:nvPicPr>
        <p:blipFill>
          <a:blip r:embed="rId3">
            <a:extLst/>
          </a:blip>
          <a:stretch>
            <a:fillRect/>
          </a:stretch>
        </p:blipFill>
        <p:spPr>
          <a:xfrm>
            <a:off x="1308646" y="1461423"/>
            <a:ext cx="5962721" cy="50290"/>
          </a:xfrm>
          <a:prstGeom prst="rect">
            <a:avLst/>
          </a:prstGeom>
          <a:ln w="12700">
            <a:miter lim="400000"/>
          </a:ln>
        </p:spPr>
      </p:pic>
      <p:sp>
        <p:nvSpPr>
          <p:cNvPr id="215" name="Straight Connector 2"/>
          <p:cNvSpPr/>
          <p:nvPr/>
        </p:nvSpPr>
        <p:spPr>
          <a:xfrm flipH="1" flipV="1">
            <a:off x="1344735" y="4724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6" name="Mediante el poder del Espíritu Santo, muchos aceptarán los principios divinos. Convertidos a la verdad, llegarán a ser agentes en las manos de Dios para comunicar la luz. Sentirán una preocupación especial por otras almas de esta clase descuidada. Consag"/>
          <p:cNvSpPr txBox="1"/>
          <p:nvPr/>
        </p:nvSpPr>
        <p:spPr>
          <a:xfrm>
            <a:off x="1288855" y="5136286"/>
            <a:ext cx="20466771"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Mediante el poder del Espíritu Santo, muchos aceptarán los principios divinos. Convertidos a la verdad, llegarán a ser agentes en las manos de Dios para comunicar la luz. Sentirán una preocupación especial por otras almas de esta clase descuidada. Consagrarán tiempo y dinero a la obra del Señor, y se añadirán nueva eficiencia y nuevo poder a la iglesia.</a:t>
            </a:r>
            <a:r>
              <a:rPr>
                <a:solidFill>
                  <a:srgbClr val="FF005C"/>
                </a:solidFill>
              </a:rPr>
              <a:t>—Los Hechos de los Apóstoles, 113, 114.</a:t>
            </a:r>
          </a:p>
        </p:txBody>
      </p:sp>
      <p:sp>
        <p:nvSpPr>
          <p:cNvPr id="217" name="La obra entre las personas pudientes y de influencia"/>
          <p:cNvSpPr txBox="1"/>
          <p:nvPr/>
        </p:nvSpPr>
        <p:spPr>
          <a:xfrm>
            <a:off x="1288249" y="800101"/>
            <a:ext cx="13117419"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sz="3400">
                <a:solidFill>
                  <a:srgbClr val="03ADC9"/>
                </a:solidFill>
                <a:latin typeface="Expose Bold"/>
                <a:ea typeface="Expose Bold"/>
                <a:cs typeface="Expose Bold"/>
                <a:sym typeface="Expose Bold"/>
              </a:defRPr>
            </a:lvl1pPr>
          </a:lstStyle>
          <a:p>
            <a:pPr/>
            <a:r>
              <a:t>La obra entre las personas pudientes y de influencia</a:t>
            </a:r>
          </a:p>
        </p:txBody>
      </p:sp>
      <p:sp>
        <p:nvSpPr>
          <p:cNvPr id="218" name="Seguridad en cuanto a los resultados"/>
          <p:cNvSpPr txBox="1"/>
          <p:nvPr/>
        </p:nvSpPr>
        <p:spPr>
          <a:xfrm>
            <a:off x="1320288" y="3829847"/>
            <a:ext cx="1519346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Seguridad en cuanto a los resultados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Mesa de trabajo 7.png" descr="Mesa de trabajo 7.png"/>
          <p:cNvPicPr>
            <a:picLocks noChangeAspect="1"/>
          </p:cNvPicPr>
          <p:nvPr/>
        </p:nvPicPr>
        <p:blipFill>
          <a:blip r:embed="rId2">
            <a:extLst/>
          </a:blip>
          <a:stretch>
            <a:fillRect/>
          </a:stretch>
        </p:blipFill>
        <p:spPr>
          <a:xfrm>
            <a:off x="-83073" y="-101600"/>
            <a:ext cx="24563295" cy="13919200"/>
          </a:xfrm>
          <a:prstGeom prst="rect">
            <a:avLst/>
          </a:prstGeom>
          <a:ln w="12700">
            <a:miter lim="400000"/>
          </a:ln>
        </p:spPr>
      </p:pic>
      <p:pic>
        <p:nvPicPr>
          <p:cNvPr id="221" name="imagen pegada.pdf" descr="imagen pegada.pdf"/>
          <p:cNvPicPr>
            <a:picLocks noChangeAspect="1"/>
          </p:cNvPicPr>
          <p:nvPr/>
        </p:nvPicPr>
        <p:blipFill>
          <a:blip r:embed="rId3">
            <a:extLst/>
          </a:blip>
          <a:stretch>
            <a:fillRect/>
          </a:stretch>
        </p:blipFill>
        <p:spPr>
          <a:xfrm>
            <a:off x="1295946" y="1448723"/>
            <a:ext cx="5962721" cy="50290"/>
          </a:xfrm>
          <a:prstGeom prst="rect">
            <a:avLst/>
          </a:prstGeom>
          <a:ln w="12700">
            <a:miter lim="400000"/>
          </a:ln>
        </p:spPr>
      </p:pic>
      <p:sp>
        <p:nvSpPr>
          <p:cNvPr id="222" name="Straight Connector 2"/>
          <p:cNvSpPr/>
          <p:nvPr/>
        </p:nvSpPr>
        <p:spPr>
          <a:xfrm flipH="1" flipV="1">
            <a:off x="1370135" y="52069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23" name="Muchos de los que ocupan altos puestos sociales tienen el corazón apenado y enfermo de vanidad. Anhelan una paz que no tienen. En las esferas más elevadas de la sociedad hay quienes tienen hambre y sed de salvación. Muchos recibirían ayuda si los obreros"/>
          <p:cNvSpPr txBox="1"/>
          <p:nvPr/>
        </p:nvSpPr>
        <p:spPr>
          <a:xfrm>
            <a:off x="1281235" y="5554979"/>
            <a:ext cx="20504453"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Muchos de los que ocupan altos puestos sociales tienen el corazón apenado y enfermo de vanidad. Anhelan una paz que no tienen. En las esferas más elevadas de la sociedad hay quienes tienen hambre y sed de salvación. Muchos recibirían ayuda si los obreros del Señor se acercaran a ellos personalmente, con maneras amables y corazón enternecido por el amor de Cristo.</a:t>
            </a:r>
            <a:r>
              <a:rPr>
                <a:solidFill>
                  <a:srgbClr val="FF005C"/>
                </a:solidFill>
              </a:rPr>
              <a:t>—Lecciones Prácticas del Gran Maestro, 212.</a:t>
            </a:r>
          </a:p>
        </p:txBody>
      </p:sp>
      <p:sp>
        <p:nvSpPr>
          <p:cNvPr id="224" name="La obra entre las personas pudientes y de influencia"/>
          <p:cNvSpPr txBox="1"/>
          <p:nvPr/>
        </p:nvSpPr>
        <p:spPr>
          <a:xfrm>
            <a:off x="1275549" y="787401"/>
            <a:ext cx="13117419"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cap="all" sz="3400">
                <a:solidFill>
                  <a:srgbClr val="03ADC9"/>
                </a:solidFill>
                <a:latin typeface="Expose Bold"/>
                <a:ea typeface="Expose Bold"/>
                <a:cs typeface="Expose Bold"/>
                <a:sym typeface="Expose Bold"/>
              </a:defRPr>
            </a:lvl1pPr>
          </a:lstStyle>
          <a:p>
            <a:pPr/>
            <a:r>
              <a:t>La obra entre las personas pudientes y de influencia</a:t>
            </a:r>
          </a:p>
        </p:txBody>
      </p:sp>
      <p:sp>
        <p:nvSpPr>
          <p:cNvPr id="225" name="Seguridad en cuanto a los resultados"/>
          <p:cNvSpPr txBox="1"/>
          <p:nvPr/>
        </p:nvSpPr>
        <p:spPr>
          <a:xfrm>
            <a:off x="1358388" y="4236247"/>
            <a:ext cx="1519346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Seguridad en cuanto a los resultados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