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spTree>
      <p:nvGrpSpPr>
        <p:cNvPr id="1" name=""/>
        <p:cNvGrpSpPr/>
        <p:nvPr/>
      </p:nvGrpSpPr>
      <p:grpSpPr>
        <a:xfrm>
          <a:off x="0" y="0"/>
          <a:ext cx="0" cy="0"/>
          <a:chOff x="0" y="0"/>
          <a:chExt cx="0" cy="0"/>
        </a:xfrm>
      </p:grpSpPr>
      <p:sp>
        <p:nvSpPr>
          <p:cNvPr id="11" name="Autor y fecha"/>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12"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3" name="Nivel de texto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99" name="Título de diapositiva"/>
          <p:cNvSpPr txBox="1"/>
          <p:nvPr>
            <p:ph type="title" hasCustomPrompt="1"/>
          </p:nvPr>
        </p:nvSpPr>
        <p:spPr>
          <a:xfrm>
            <a:off x="1206500" y="1079500"/>
            <a:ext cx="21971000" cy="1434949"/>
          </a:xfrm>
          <a:prstGeom prst="rect">
            <a:avLst/>
          </a:prstGeom>
        </p:spPr>
        <p:txBody>
          <a:bodyPr/>
          <a:lstStyle/>
          <a:p>
            <a:pPr/>
            <a:r>
              <a:t>Título de diapositiva</a:t>
            </a:r>
          </a:p>
        </p:txBody>
      </p:sp>
      <p:sp>
        <p:nvSpPr>
          <p:cNvPr id="100"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10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Título de agenda"/>
          <p:cNvSpPr txBox="1"/>
          <p:nvPr>
            <p:ph type="title" hasCustomPrompt="1"/>
          </p:nvPr>
        </p:nvSpPr>
        <p:spPr>
          <a:xfrm>
            <a:off x="1206500" y="1079500"/>
            <a:ext cx="21971000" cy="1435100"/>
          </a:xfrm>
          <a:prstGeom prst="rect">
            <a:avLst/>
          </a:prstGeom>
        </p:spPr>
        <p:txBody>
          <a:bodyPr/>
          <a:lstStyle/>
          <a:p>
            <a:pPr/>
            <a:r>
              <a:t>Título de agenda</a:t>
            </a:r>
          </a:p>
        </p:txBody>
      </p:sp>
      <p:sp>
        <p:nvSpPr>
          <p:cNvPr id="109" name="Subtítulo de agend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agenda</a:t>
            </a:r>
          </a:p>
        </p:txBody>
      </p:sp>
      <p:sp>
        <p:nvSpPr>
          <p:cNvPr id="110"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Temas de agenda</a:t>
            </a:r>
          </a:p>
          <a:p>
            <a:pPr lvl="1"/>
            <a:r>
              <a:t/>
            </a:r>
          </a:p>
          <a:p>
            <a:pPr lvl="2"/>
            <a:r>
              <a:t/>
            </a:r>
          </a:p>
          <a:p>
            <a:pPr lvl="3"/>
            <a:r>
              <a:t/>
            </a:r>
          </a:p>
          <a:p>
            <a:pPr lvl="4"/>
            <a:r>
              <a:t/>
            </a:r>
          </a:p>
        </p:txBody>
      </p:sp>
      <p:sp>
        <p:nvSpPr>
          <p:cNvPr id="11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118" name="Nivel de texto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Declaración</a:t>
            </a:r>
          </a:p>
          <a:p>
            <a:pPr lvl="1"/>
            <a:r>
              <a:t/>
            </a:r>
          </a:p>
          <a:p>
            <a:pPr lvl="2"/>
            <a:r>
              <a:t/>
            </a:r>
          </a:p>
          <a:p>
            <a:pPr lvl="3"/>
            <a:r>
              <a:t/>
            </a:r>
          </a:p>
          <a:p>
            <a:pPr lvl="4"/>
            <a:r>
              <a:t/>
            </a:r>
          </a:p>
        </p:txBody>
      </p:sp>
      <p:sp>
        <p:nvSpPr>
          <p:cNvPr id="11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to grande">
    <p:spTree>
      <p:nvGrpSpPr>
        <p:cNvPr id="1" name=""/>
        <p:cNvGrpSpPr/>
        <p:nvPr/>
      </p:nvGrpSpPr>
      <p:grpSpPr>
        <a:xfrm>
          <a:off x="0" y="0"/>
          <a:ext cx="0" cy="0"/>
          <a:chOff x="0" y="0"/>
          <a:chExt cx="0" cy="0"/>
        </a:xfrm>
      </p:grpSpPr>
      <p:sp>
        <p:nvSpPr>
          <p:cNvPr id="126" name="Nivel de texto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Información del dato"/>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Información del dato</a:t>
            </a:r>
          </a:p>
        </p:txBody>
      </p:sp>
      <p:sp>
        <p:nvSpPr>
          <p:cNvPr id="12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35" name="Atribució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Atribución</a:t>
            </a:r>
          </a:p>
        </p:txBody>
      </p:sp>
      <p:sp>
        <p:nvSpPr>
          <p:cNvPr id="136" name="Nivel de texto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“Frase celebre”</a:t>
            </a:r>
          </a:p>
          <a:p>
            <a:pPr lvl="1"/>
            <a:r>
              <a:t/>
            </a:r>
          </a:p>
          <a:p>
            <a:pPr lvl="2"/>
            <a:r>
              <a:t/>
            </a:r>
          </a:p>
          <a:p>
            <a:pPr lvl="3"/>
            <a:r>
              <a:t/>
            </a:r>
          </a:p>
          <a:p>
            <a:pPr lvl="4"/>
            <a:r>
              <a:t/>
            </a:r>
          </a:p>
        </p:txBody>
      </p:sp>
      <p:sp>
        <p:nvSpPr>
          <p:cNvPr id="13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44" name="Plato de ensalada con arroz frito, huevos duros y palillo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Tazón con tortas de salmón, ensalada y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Plato de pasta pappardelle con mantequilla de perejil, avellanas tostadas y queso parmesano rallado"/>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54" name="tazón de ensalada con arroz frito, huevos cocidos y palillo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Número de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6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Aguacates y limon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ítulo de presentación"/>
          <p:cNvSpPr txBox="1"/>
          <p:nvPr>
            <p:ph type="title" hasCustomPrompt="1"/>
          </p:nvPr>
        </p:nvSpPr>
        <p:spPr>
          <a:xfrm>
            <a:off x="1206500" y="7124700"/>
            <a:ext cx="21971000" cy="4648200"/>
          </a:xfrm>
          <a:prstGeom prst="rect">
            <a:avLst/>
          </a:prstGeom>
        </p:spPr>
        <p:txBody>
          <a:bodyPr anchor="b"/>
          <a:lstStyle>
            <a:lvl1pPr>
              <a:defRPr spc="-232" sz="11600"/>
            </a:lvl1pPr>
          </a:lstStyle>
          <a:p>
            <a:pPr/>
            <a:r>
              <a:t>Título de presentación</a:t>
            </a:r>
          </a:p>
        </p:txBody>
      </p:sp>
      <p:sp>
        <p:nvSpPr>
          <p:cNvPr id="23" name="Autor y fech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24" name="Nivel de texto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azón con tortas de salmón, ensalada y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ítulo de diapositiva"/>
          <p:cNvSpPr txBox="1"/>
          <p:nvPr>
            <p:ph type="title" hasCustomPrompt="1"/>
          </p:nvPr>
        </p:nvSpPr>
        <p:spPr>
          <a:xfrm>
            <a:off x="1206500" y="1270000"/>
            <a:ext cx="9779000" cy="5882273"/>
          </a:xfrm>
          <a:prstGeom prst="rect">
            <a:avLst/>
          </a:prstGeom>
        </p:spPr>
        <p:txBody>
          <a:bodyPr anchor="b"/>
          <a:lstStyle/>
          <a:p>
            <a:pPr/>
            <a:r>
              <a:t>Título de diapositiva</a:t>
            </a:r>
          </a:p>
        </p:txBody>
      </p:sp>
      <p:sp>
        <p:nvSpPr>
          <p:cNvPr id="34" name="Nivel de texto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diapositiva</a:t>
            </a:r>
          </a:p>
          <a:p>
            <a:pPr lvl="1"/>
            <a:r>
              <a:t/>
            </a:r>
          </a:p>
          <a:p>
            <a:pPr lvl="2"/>
            <a:r>
              <a:t/>
            </a:r>
          </a:p>
          <a:p>
            <a:pPr lvl="3"/>
            <a:r>
              <a:t/>
            </a:r>
          </a:p>
          <a:p>
            <a:pPr lvl="4"/>
            <a:r>
              <a:t/>
            </a:r>
          </a:p>
        </p:txBody>
      </p:sp>
      <p:sp>
        <p:nvSpPr>
          <p:cNvPr id="35"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44"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1098550"/>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61"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62" name="Plato de pasta pappardelle con mantequilla de perejil, avellanas tostadas y queso parmesano rallado"/>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pequeño">
    <p:spTree>
      <p:nvGrpSpPr>
        <p:cNvPr id="1" name=""/>
        <p:cNvGrpSpPr/>
        <p:nvPr/>
      </p:nvGrpSpPr>
      <p:grpSpPr>
        <a:xfrm>
          <a:off x="0" y="0"/>
          <a:ext cx="0" cy="0"/>
          <a:chOff x="0" y="0"/>
          <a:chExt cx="0" cy="0"/>
        </a:xfrm>
      </p:grpSpPr>
      <p:sp>
        <p:nvSpPr>
          <p:cNvPr id="7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7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7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7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grande">
    <p:spTree>
      <p:nvGrpSpPr>
        <p:cNvPr id="1" name=""/>
        <p:cNvGrpSpPr/>
        <p:nvPr/>
      </p:nvGrpSpPr>
      <p:grpSpPr>
        <a:xfrm>
          <a:off x="0" y="0"/>
          <a:ext cx="0" cy="0"/>
          <a:chOff x="0" y="0"/>
          <a:chExt cx="0" cy="0"/>
        </a:xfrm>
      </p:grpSpPr>
      <p:sp>
        <p:nvSpPr>
          <p:cNvPr id="8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8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8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8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91" name="Título de secció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Título de sección</a:t>
            </a:r>
          </a:p>
        </p:txBody>
      </p:sp>
      <p:sp>
        <p:nvSpPr>
          <p:cNvPr id="92"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diapositiva</a:t>
            </a:r>
          </a:p>
        </p:txBody>
      </p:sp>
      <p:sp>
        <p:nvSpPr>
          <p:cNvPr id="3" name="Nivel de texto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Mesa de trabajo 1.png" descr="Mesa de trabajo 1.png"/>
          <p:cNvPicPr>
            <a:picLocks noChangeAspect="1"/>
          </p:cNvPicPr>
          <p:nvPr/>
        </p:nvPicPr>
        <p:blipFill>
          <a:blip r:embed="rId2">
            <a:extLst/>
          </a:blip>
          <a:stretch>
            <a:fillRect/>
          </a:stretch>
        </p:blipFill>
        <p:spPr>
          <a:xfrm>
            <a:off x="0" y="-50800"/>
            <a:ext cx="24384001" cy="138176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Mesa de trabajo 10.png" descr="Mesa de trabajo 10.png"/>
          <p:cNvPicPr>
            <a:picLocks noChangeAspect="1"/>
          </p:cNvPicPr>
          <p:nvPr/>
        </p:nvPicPr>
        <p:blipFill>
          <a:blip r:embed="rId2">
            <a:extLst/>
          </a:blip>
          <a:stretch>
            <a:fillRect/>
          </a:stretch>
        </p:blipFill>
        <p:spPr>
          <a:xfrm>
            <a:off x="-24653" y="-64770"/>
            <a:ext cx="24433306" cy="13845540"/>
          </a:xfrm>
          <a:prstGeom prst="rect">
            <a:avLst/>
          </a:prstGeom>
          <a:ln w="12700">
            <a:miter lim="400000"/>
          </a:ln>
        </p:spPr>
      </p:pic>
      <p:pic>
        <p:nvPicPr>
          <p:cNvPr id="228" name="imagen pegada.pdf" descr="imagen pegada.pdf"/>
          <p:cNvPicPr>
            <a:picLocks noChangeAspect="1"/>
          </p:cNvPicPr>
          <p:nvPr/>
        </p:nvPicPr>
        <p:blipFill>
          <a:blip r:embed="rId3">
            <a:extLst/>
          </a:blip>
          <a:stretch>
            <a:fillRect/>
          </a:stretch>
        </p:blipFill>
        <p:spPr>
          <a:xfrm>
            <a:off x="1334046" y="1575723"/>
            <a:ext cx="5962721" cy="50290"/>
          </a:xfrm>
          <a:prstGeom prst="rect">
            <a:avLst/>
          </a:prstGeom>
          <a:ln w="12700">
            <a:miter lim="400000"/>
          </a:ln>
        </p:spPr>
      </p:pic>
      <p:sp>
        <p:nvSpPr>
          <p:cNvPr id="229" name="Straight Connector 2"/>
          <p:cNvSpPr/>
          <p:nvPr/>
        </p:nvSpPr>
        <p:spPr>
          <a:xfrm flipH="1" flipV="1">
            <a:off x="1332035" y="43560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30" name="No se pase por alto a los jóvenes; déjeselos participar en el trabajo y la responsabilidad. Hágaseles sentir que tienen que contribuir a beneficiar a otros. Aun a los niños debe enseñárseles a hacer pequeñas diligencias de amor y misericordia para los qu"/>
          <p:cNvSpPr txBox="1"/>
          <p:nvPr/>
        </p:nvSpPr>
        <p:spPr>
          <a:xfrm>
            <a:off x="1281235" y="5177332"/>
            <a:ext cx="20450599" cy="2929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No se pase por alto a los jóvenes; déjeselos participar en el trabajo y la responsabilidad. Hágaseles sentir que tienen que contribuir a beneficiar a otros. Aun a los niños debe enseñárseles a hacer pequeñas diligencias de amor y misericordia para los que son menos afortunados que ellos.</a:t>
            </a:r>
            <a:r>
              <a:rPr>
                <a:solidFill>
                  <a:srgbClr val="FF005C"/>
                </a:solidFill>
              </a:rPr>
              <a:t>—Joyas de los Testimonios 3:68.</a:t>
            </a:r>
          </a:p>
        </p:txBody>
      </p:sp>
      <p:sp>
        <p:nvSpPr>
          <p:cNvPr id="231" name="UN LLAMAMIENTO A NUESTROS JÓVENES"/>
          <p:cNvSpPr txBox="1"/>
          <p:nvPr/>
        </p:nvSpPr>
        <p:spPr>
          <a:xfrm>
            <a:off x="1271316" y="983828"/>
            <a:ext cx="820729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UN LLAMAMIENTO A NUESTROS JÓVENES</a:t>
            </a:r>
          </a:p>
        </p:txBody>
      </p:sp>
      <p:sp>
        <p:nvSpPr>
          <p:cNvPr id="232" name="Ramos de trabajo"/>
          <p:cNvSpPr txBox="1"/>
          <p:nvPr/>
        </p:nvSpPr>
        <p:spPr>
          <a:xfrm>
            <a:off x="1269488" y="3423447"/>
            <a:ext cx="11565845"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Ramos de trabajo</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Mesa de trabajo 10.png" descr="Mesa de trabajo 10.png"/>
          <p:cNvPicPr>
            <a:picLocks noChangeAspect="1"/>
          </p:cNvPicPr>
          <p:nvPr/>
        </p:nvPicPr>
        <p:blipFill>
          <a:blip r:embed="rId2">
            <a:extLst/>
          </a:blip>
          <a:stretch>
            <a:fillRect/>
          </a:stretch>
        </p:blipFill>
        <p:spPr>
          <a:xfrm>
            <a:off x="-24653" y="-64770"/>
            <a:ext cx="24433306" cy="13845540"/>
          </a:xfrm>
          <a:prstGeom prst="rect">
            <a:avLst/>
          </a:prstGeom>
          <a:ln w="12700">
            <a:miter lim="400000"/>
          </a:ln>
        </p:spPr>
      </p:pic>
      <p:pic>
        <p:nvPicPr>
          <p:cNvPr id="235" name="imagen pegada.pdf" descr="imagen pegada.pdf"/>
          <p:cNvPicPr>
            <a:picLocks noChangeAspect="1"/>
          </p:cNvPicPr>
          <p:nvPr/>
        </p:nvPicPr>
        <p:blipFill>
          <a:blip r:embed="rId3">
            <a:extLst/>
          </a:blip>
          <a:stretch>
            <a:fillRect/>
          </a:stretch>
        </p:blipFill>
        <p:spPr>
          <a:xfrm>
            <a:off x="1321346" y="1524923"/>
            <a:ext cx="5962721" cy="50290"/>
          </a:xfrm>
          <a:prstGeom prst="rect">
            <a:avLst/>
          </a:prstGeom>
          <a:ln w="12700">
            <a:miter lim="400000"/>
          </a:ln>
        </p:spPr>
      </p:pic>
      <p:sp>
        <p:nvSpPr>
          <p:cNvPr id="236" name="Straight Connector 2"/>
          <p:cNvSpPr/>
          <p:nvPr/>
        </p:nvSpPr>
        <p:spPr>
          <a:xfrm flipH="1" flipV="1">
            <a:off x="1306635" y="47624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37" name="Debemos enseñar a las personas jóvenes a ayudar a la juventud; y mientras tratan de hacer esta obra, adquirirán una experiencia que las calificará para trabajar en forma consagrada en una esfera más amplia.—Joyas de los Testimonios 2:402."/>
          <p:cNvSpPr txBox="1"/>
          <p:nvPr/>
        </p:nvSpPr>
        <p:spPr>
          <a:xfrm>
            <a:off x="1264302" y="5221765"/>
            <a:ext cx="20456056" cy="22480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Debemos enseñar a las personas jóvenes a ayudar a la juventud; y mientras tratan de hacer esta obra, adquirirán una experiencia que las calificará para trabajar en forma consagrada en una esfera más amplia.</a:t>
            </a:r>
            <a:r>
              <a:rPr>
                <a:solidFill>
                  <a:srgbClr val="FF005C"/>
                </a:solidFill>
              </a:rPr>
              <a:t>—Joyas de los Testimonios 2:402.</a:t>
            </a:r>
          </a:p>
        </p:txBody>
      </p:sp>
      <p:sp>
        <p:nvSpPr>
          <p:cNvPr id="238" name="UN LLAMAMIENTO A NUESTROS JÓVENES"/>
          <p:cNvSpPr txBox="1"/>
          <p:nvPr/>
        </p:nvSpPr>
        <p:spPr>
          <a:xfrm>
            <a:off x="1258616" y="933028"/>
            <a:ext cx="820729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UN LLAMAMIENTO A NUESTROS JÓVENES</a:t>
            </a:r>
          </a:p>
        </p:txBody>
      </p:sp>
      <p:sp>
        <p:nvSpPr>
          <p:cNvPr id="239" name="Ramos de trabajo"/>
          <p:cNvSpPr txBox="1"/>
          <p:nvPr/>
        </p:nvSpPr>
        <p:spPr>
          <a:xfrm>
            <a:off x="1252555" y="3829847"/>
            <a:ext cx="11565844"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Ramos de trabajo</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Mesa de trabajo 10.png" descr="Mesa de trabajo 10.png"/>
          <p:cNvPicPr>
            <a:picLocks noChangeAspect="1"/>
          </p:cNvPicPr>
          <p:nvPr/>
        </p:nvPicPr>
        <p:blipFill>
          <a:blip r:embed="rId2">
            <a:extLst/>
          </a:blip>
          <a:stretch>
            <a:fillRect/>
          </a:stretch>
        </p:blipFill>
        <p:spPr>
          <a:xfrm>
            <a:off x="-24653" y="-64770"/>
            <a:ext cx="24433306" cy="13845540"/>
          </a:xfrm>
          <a:prstGeom prst="rect">
            <a:avLst/>
          </a:prstGeom>
          <a:ln w="12700">
            <a:miter lim="400000"/>
          </a:ln>
        </p:spPr>
      </p:pic>
      <p:sp>
        <p:nvSpPr>
          <p:cNvPr id="242" name="UN LLAMAMIENTO A NUESTROS JÓVENES"/>
          <p:cNvSpPr txBox="1"/>
          <p:nvPr/>
        </p:nvSpPr>
        <p:spPr>
          <a:xfrm>
            <a:off x="1271316" y="894928"/>
            <a:ext cx="820729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UN LLAMAMIENTO A NUESTROS JÓVENES</a:t>
            </a:r>
          </a:p>
        </p:txBody>
      </p:sp>
      <p:pic>
        <p:nvPicPr>
          <p:cNvPr id="243" name="imagen pegada.pdf" descr="imagen pegada.pdf"/>
          <p:cNvPicPr>
            <a:picLocks noChangeAspect="1"/>
          </p:cNvPicPr>
          <p:nvPr/>
        </p:nvPicPr>
        <p:blipFill>
          <a:blip r:embed="rId3">
            <a:extLst/>
          </a:blip>
          <a:stretch>
            <a:fillRect/>
          </a:stretch>
        </p:blipFill>
        <p:spPr>
          <a:xfrm>
            <a:off x="1334046" y="1486823"/>
            <a:ext cx="5962721" cy="50290"/>
          </a:xfrm>
          <a:prstGeom prst="rect">
            <a:avLst/>
          </a:prstGeom>
          <a:ln w="12700">
            <a:miter lim="400000"/>
          </a:ln>
        </p:spPr>
      </p:pic>
      <p:sp>
        <p:nvSpPr>
          <p:cNvPr id="244" name="Straight Connector 2"/>
          <p:cNvSpPr/>
          <p:nvPr/>
        </p:nvSpPr>
        <p:spPr>
          <a:xfrm flipH="1" flipV="1">
            <a:off x="1319335" y="49275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45" name="Debe educarse a jóvenes y señoritas para que se conviertan en obreros en su propio vecindario y en otros lugares. Que todos dispongan su mente y corazón para llegar a ser inteligentes con respecto a la obra para este tiempo, capacitándose para realizar a"/>
          <p:cNvSpPr txBox="1"/>
          <p:nvPr/>
        </p:nvSpPr>
        <p:spPr>
          <a:xfrm>
            <a:off x="1255835" y="5284681"/>
            <a:ext cx="20453774" cy="38239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sz="5000">
                <a:solidFill>
                  <a:srgbClr val="0A80AD"/>
                </a:solidFill>
                <a:latin typeface="Expose Regular"/>
                <a:ea typeface="Expose Regular"/>
                <a:cs typeface="Expose Regular"/>
                <a:sym typeface="Expose Regular"/>
              </a:defRPr>
            </a:pPr>
            <a:r>
              <a:t>Debe educarse a jóvenes y señoritas para que se conviertan en obreros en su propio vecindario y en otros lugares. Que todos dispongan su mente y corazón para llegar a ser inteligentes con respecto a la obra para este tiempo, capacitándose para realizar aquello para lo cual se hallan mejor adaptados.</a:t>
            </a:r>
            <a:r>
              <a:rPr>
                <a:solidFill>
                  <a:srgbClr val="FF005C"/>
                </a:solidFill>
              </a:rPr>
              <a:t>—Testimonies for the Church 9:118, 119.</a:t>
            </a:r>
          </a:p>
        </p:txBody>
      </p:sp>
      <p:sp>
        <p:nvSpPr>
          <p:cNvPr id="246" name="Ramos de trabajo"/>
          <p:cNvSpPr txBox="1"/>
          <p:nvPr/>
        </p:nvSpPr>
        <p:spPr>
          <a:xfrm>
            <a:off x="1256788" y="3969547"/>
            <a:ext cx="11565845"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Ramos de trabajo</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249" name="El secreto del éxito"/>
          <p:cNvSpPr txBox="1"/>
          <p:nvPr/>
        </p:nvSpPr>
        <p:spPr>
          <a:xfrm>
            <a:off x="2444065" y="7356573"/>
            <a:ext cx="15552322" cy="969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200">
                <a:solidFill>
                  <a:srgbClr val="0A80AD"/>
                </a:solidFill>
                <a:latin typeface="Expose Bold"/>
                <a:ea typeface="Expose Bold"/>
                <a:cs typeface="Expose Bold"/>
                <a:sym typeface="Expose Bold"/>
              </a:defRPr>
            </a:lvl1pPr>
          </a:lstStyle>
          <a:p>
            <a:pPr/>
            <a:r>
              <a:t>El secreto del éxito</a:t>
            </a:r>
          </a:p>
        </p:txBody>
      </p:sp>
      <p:sp>
        <p:nvSpPr>
          <p:cNvPr id="250" name="UN LLAMAMIENTO A NUESTROS JÓVENES"/>
          <p:cNvSpPr txBox="1"/>
          <p:nvPr/>
        </p:nvSpPr>
        <p:spPr>
          <a:xfrm>
            <a:off x="2418549" y="6127270"/>
            <a:ext cx="13621591" cy="11356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6200">
                <a:solidFill>
                  <a:srgbClr val="03ADC9"/>
                </a:solidFill>
                <a:latin typeface="Expose Bold"/>
                <a:ea typeface="Expose Bold"/>
                <a:cs typeface="Expose Bold"/>
                <a:sym typeface="Expose Bold"/>
              </a:defRPr>
            </a:lvl1pPr>
          </a:lstStyle>
          <a:p>
            <a:pPr/>
            <a:r>
              <a:t>UN LLAMAMIENTO A NUESTROS JÓVENES </a:t>
            </a:r>
          </a:p>
        </p:txBody>
      </p:sp>
      <p:sp>
        <p:nvSpPr>
          <p:cNvPr id="251" name="Capitulo 2"/>
          <p:cNvSpPr txBox="1"/>
          <p:nvPr/>
        </p:nvSpPr>
        <p:spPr>
          <a:xfrm>
            <a:off x="2443949" y="5440962"/>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2</a:t>
            </a:r>
          </a:p>
        </p:txBody>
      </p:sp>
      <p:pic>
        <p:nvPicPr>
          <p:cNvPr id="252" name="imagen pegada.pdf" descr="imagen pegada.pdf"/>
          <p:cNvPicPr>
            <a:picLocks noChangeAspect="1"/>
          </p:cNvPicPr>
          <p:nvPr/>
        </p:nvPicPr>
        <p:blipFill>
          <a:blip r:embed="rId3">
            <a:extLst/>
          </a:blip>
          <a:stretch>
            <a:fillRect/>
          </a:stretch>
        </p:blipFill>
        <p:spPr>
          <a:xfrm>
            <a:off x="2472813" y="7228826"/>
            <a:ext cx="16517048" cy="13930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Mesa de trabajo 3.png" descr="Mesa de trabajo 3.png"/>
          <p:cNvPicPr>
            <a:picLocks noChangeAspect="1"/>
          </p:cNvPicPr>
          <p:nvPr/>
        </p:nvPicPr>
        <p:blipFill>
          <a:blip r:embed="rId2">
            <a:extLst/>
          </a:blip>
          <a:stretch>
            <a:fillRect/>
          </a:stretch>
        </p:blipFill>
        <p:spPr>
          <a:xfrm>
            <a:off x="-50053" y="-88900"/>
            <a:ext cx="24484106" cy="13874327"/>
          </a:xfrm>
          <a:prstGeom prst="rect">
            <a:avLst/>
          </a:prstGeom>
          <a:ln w="12700">
            <a:miter lim="400000"/>
          </a:ln>
        </p:spPr>
      </p:pic>
      <p:pic>
        <p:nvPicPr>
          <p:cNvPr id="255" name="imagen pegada.pdf" descr="imagen pegada.pdf"/>
          <p:cNvPicPr>
            <a:picLocks noChangeAspect="1"/>
          </p:cNvPicPr>
          <p:nvPr/>
        </p:nvPicPr>
        <p:blipFill>
          <a:blip r:embed="rId3">
            <a:extLst/>
          </a:blip>
          <a:stretch>
            <a:fillRect/>
          </a:stretch>
        </p:blipFill>
        <p:spPr>
          <a:xfrm>
            <a:off x="1321346" y="1461423"/>
            <a:ext cx="5962721" cy="50290"/>
          </a:xfrm>
          <a:prstGeom prst="rect">
            <a:avLst/>
          </a:prstGeom>
          <a:ln w="12700">
            <a:miter lim="400000"/>
          </a:ln>
        </p:spPr>
      </p:pic>
      <p:sp>
        <p:nvSpPr>
          <p:cNvPr id="256" name="Straight Connector 2"/>
          <p:cNvSpPr/>
          <p:nvPr/>
        </p:nvSpPr>
        <p:spPr>
          <a:xfrm flipH="1" flipV="1">
            <a:off x="1319335" y="51180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57" name="Continuad, jóvenes, conociendo al Señor, y sabréis que “como el alba está aparejada su salida.” Tratad de progresar constantemente. Luchad con fervor para identificaros con el Redentor. Vivid por la fe en Cristo. Haced la obra que él hizo. Vivid para la "/>
          <p:cNvSpPr txBox="1"/>
          <p:nvPr/>
        </p:nvSpPr>
        <p:spPr>
          <a:xfrm>
            <a:off x="1243135" y="5543272"/>
            <a:ext cx="20561476"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Continuad, jóvenes, conociendo al Señor, y sabréis que “como el alba está aparejada su salida.” Tratad de progresar constantemente. Luchad con fervor para identificaros con el Redentor. Vivid por la fe en Cristo. Haced la obra que él hizo. Vivid para la salvación de las almas por las cuales él depuso su vida. Tratad en toda forma de ayudar a aquellos con quienes os relacionáis.</a:t>
            </a:r>
          </a:p>
        </p:txBody>
      </p:sp>
      <p:sp>
        <p:nvSpPr>
          <p:cNvPr id="258" name="El secreto del éxito"/>
          <p:cNvSpPr txBox="1"/>
          <p:nvPr/>
        </p:nvSpPr>
        <p:spPr>
          <a:xfrm>
            <a:off x="1294888" y="4198147"/>
            <a:ext cx="11565845"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El secreto del éxito</a:t>
            </a:r>
          </a:p>
        </p:txBody>
      </p:sp>
      <p:sp>
        <p:nvSpPr>
          <p:cNvPr id="259" name="UN LLAMAMIENTO A NUESTROS JÓVENES"/>
          <p:cNvSpPr txBox="1"/>
          <p:nvPr/>
        </p:nvSpPr>
        <p:spPr>
          <a:xfrm>
            <a:off x="1258616" y="869528"/>
            <a:ext cx="820729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UN LLAMAMIENTO A NUESTROS JÓVENES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Mesa de trabajo 5.png" descr="Mesa de trabajo 5.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pic>
        <p:nvPicPr>
          <p:cNvPr id="262" name="imagen pegada.pdf" descr="imagen pegada.pdf"/>
          <p:cNvPicPr>
            <a:picLocks noChangeAspect="1"/>
          </p:cNvPicPr>
          <p:nvPr/>
        </p:nvPicPr>
        <p:blipFill>
          <a:blip r:embed="rId3">
            <a:extLst/>
          </a:blip>
          <a:stretch>
            <a:fillRect/>
          </a:stretch>
        </p:blipFill>
        <p:spPr>
          <a:xfrm>
            <a:off x="1346746" y="1461423"/>
            <a:ext cx="5962721" cy="50290"/>
          </a:xfrm>
          <a:prstGeom prst="rect">
            <a:avLst/>
          </a:prstGeom>
          <a:ln w="12700">
            <a:miter lim="400000"/>
          </a:ln>
        </p:spPr>
      </p:pic>
      <p:sp>
        <p:nvSpPr>
          <p:cNvPr id="263" name="Straight Connector 2"/>
          <p:cNvSpPr/>
          <p:nvPr/>
        </p:nvSpPr>
        <p:spPr>
          <a:xfrm flipH="1" flipV="1">
            <a:off x="1332035" y="48767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64" name="Hablad con vuestro Hermano Mayor quien completará vuestra educación, línea sobre línea, precepto tras precepto, un poco aquí y otro poco allá. Una estrecha relación con Aquel que se ofreció como sacrificio para salvar al mundo perdido, os hará obreros ac"/>
          <p:cNvSpPr txBox="1"/>
          <p:nvPr/>
        </p:nvSpPr>
        <p:spPr>
          <a:xfrm>
            <a:off x="1319335" y="5477899"/>
            <a:ext cx="20382684" cy="2929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Hablad con vuestro Hermano Mayor quien completará vuestra educación, línea sobre línea, precepto tras precepto, un poco aquí y otro poco allá. Una estrecha relación con Aquel que se ofreció como sacrificio para salvar al mundo perdido, os hará obreros aceptables.</a:t>
            </a:r>
            <a:r>
              <a:rPr>
                <a:solidFill>
                  <a:srgbClr val="FF005C"/>
                </a:solidFill>
              </a:rPr>
              <a:t>—Testimonies for the Church 6:416.</a:t>
            </a:r>
          </a:p>
        </p:txBody>
      </p:sp>
      <p:sp>
        <p:nvSpPr>
          <p:cNvPr id="265" name="UN LLAMAMIENTO A NUESTROS JÓVENES"/>
          <p:cNvSpPr txBox="1"/>
          <p:nvPr/>
        </p:nvSpPr>
        <p:spPr>
          <a:xfrm>
            <a:off x="1284016" y="869528"/>
            <a:ext cx="820729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UN LLAMAMIENTO A NUESTROS JÓVENES</a:t>
            </a:r>
          </a:p>
        </p:txBody>
      </p:sp>
      <p:sp>
        <p:nvSpPr>
          <p:cNvPr id="266" name="El secreto del éxito"/>
          <p:cNvSpPr txBox="1"/>
          <p:nvPr/>
        </p:nvSpPr>
        <p:spPr>
          <a:xfrm>
            <a:off x="1282188" y="4033047"/>
            <a:ext cx="11565845"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El secreto del éxito</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269" name="Organizados para el servicio"/>
          <p:cNvSpPr txBox="1"/>
          <p:nvPr/>
        </p:nvSpPr>
        <p:spPr>
          <a:xfrm>
            <a:off x="2482165" y="7350223"/>
            <a:ext cx="15552322" cy="969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200">
                <a:solidFill>
                  <a:srgbClr val="0A80AD"/>
                </a:solidFill>
                <a:latin typeface="Expose Bold"/>
                <a:ea typeface="Expose Bold"/>
                <a:cs typeface="Expose Bold"/>
                <a:sym typeface="Expose Bold"/>
              </a:defRPr>
            </a:lvl1pPr>
          </a:lstStyle>
          <a:p>
            <a:pPr/>
            <a:r>
              <a:t>Organizados para el servicio</a:t>
            </a:r>
          </a:p>
        </p:txBody>
      </p:sp>
      <p:sp>
        <p:nvSpPr>
          <p:cNvPr id="270" name="UN LLAMAMIENTO A NUESTROS JÓVENES"/>
          <p:cNvSpPr txBox="1"/>
          <p:nvPr/>
        </p:nvSpPr>
        <p:spPr>
          <a:xfrm>
            <a:off x="2431249" y="6082820"/>
            <a:ext cx="13621591" cy="11356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6200">
                <a:solidFill>
                  <a:srgbClr val="03ADC9"/>
                </a:solidFill>
                <a:latin typeface="Expose Bold"/>
                <a:ea typeface="Expose Bold"/>
                <a:cs typeface="Expose Bold"/>
                <a:sym typeface="Expose Bold"/>
              </a:defRPr>
            </a:lvl1pPr>
          </a:lstStyle>
          <a:p>
            <a:pPr/>
            <a:r>
              <a:t>UN LLAMAMIENTO A NUESTROS JÓVENES </a:t>
            </a:r>
          </a:p>
        </p:txBody>
      </p:sp>
      <p:sp>
        <p:nvSpPr>
          <p:cNvPr id="271" name="Capitulo 2"/>
          <p:cNvSpPr txBox="1"/>
          <p:nvPr/>
        </p:nvSpPr>
        <p:spPr>
          <a:xfrm>
            <a:off x="2456649" y="5396512"/>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2</a:t>
            </a:r>
          </a:p>
        </p:txBody>
      </p:sp>
      <p:pic>
        <p:nvPicPr>
          <p:cNvPr id="272" name="imagen pegada.pdf" descr="imagen pegada.pdf"/>
          <p:cNvPicPr>
            <a:picLocks noChangeAspect="1"/>
          </p:cNvPicPr>
          <p:nvPr/>
        </p:nvPicPr>
        <p:blipFill>
          <a:blip r:embed="rId3">
            <a:extLst/>
          </a:blip>
          <a:stretch>
            <a:fillRect/>
          </a:stretch>
        </p:blipFill>
        <p:spPr>
          <a:xfrm>
            <a:off x="2422013" y="7214883"/>
            <a:ext cx="16517048" cy="139303"/>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Mesa de trabajo 6.png" descr="Mesa de trabajo 6.png"/>
          <p:cNvPicPr>
            <a:picLocks noChangeAspect="1"/>
          </p:cNvPicPr>
          <p:nvPr/>
        </p:nvPicPr>
        <p:blipFill>
          <a:blip r:embed="rId2">
            <a:extLst/>
          </a:blip>
          <a:stretch>
            <a:fillRect/>
          </a:stretch>
        </p:blipFill>
        <p:spPr>
          <a:xfrm>
            <a:off x="-37353" y="-71967"/>
            <a:ext cx="24458706" cy="13859934"/>
          </a:xfrm>
          <a:prstGeom prst="rect">
            <a:avLst/>
          </a:prstGeom>
          <a:ln w="12700">
            <a:miter lim="400000"/>
          </a:ln>
        </p:spPr>
      </p:pic>
      <p:pic>
        <p:nvPicPr>
          <p:cNvPr id="275" name="imagen pegada.pdf" descr="imagen pegada.pdf"/>
          <p:cNvPicPr>
            <a:picLocks noChangeAspect="1"/>
          </p:cNvPicPr>
          <p:nvPr/>
        </p:nvPicPr>
        <p:blipFill>
          <a:blip r:embed="rId3">
            <a:extLst/>
          </a:blip>
          <a:stretch>
            <a:fillRect/>
          </a:stretch>
        </p:blipFill>
        <p:spPr>
          <a:xfrm>
            <a:off x="1359446" y="1537623"/>
            <a:ext cx="5962721" cy="50290"/>
          </a:xfrm>
          <a:prstGeom prst="rect">
            <a:avLst/>
          </a:prstGeom>
          <a:ln w="12700">
            <a:miter lim="400000"/>
          </a:ln>
        </p:spPr>
      </p:pic>
      <p:sp>
        <p:nvSpPr>
          <p:cNvPr id="276" name="Straight Connector 2"/>
          <p:cNvSpPr/>
          <p:nvPr/>
        </p:nvSpPr>
        <p:spPr>
          <a:xfrm flipH="1" flipV="1">
            <a:off x="1319335" y="42798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77" name="Jóvenes y señoritas, ¿no podéis formar grupos y, como soldados de Cristo, alistaros en la labor, poniendo todo vuestro tacto, y capacidad y talento al servicio del Maestro, para que podáis salvar almas de la ruina? Organícense grupos en todas las iglesia"/>
          <p:cNvSpPr txBox="1"/>
          <p:nvPr/>
        </p:nvSpPr>
        <p:spPr>
          <a:xfrm>
            <a:off x="1319335" y="4815433"/>
            <a:ext cx="20477885" cy="4974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Jóvenes y señoritas, ¿no podéis formar grupos y, como soldados de Cristo, alistaros en la labor, poniendo todo vuestro tacto, y capacidad y talento al servicio del Maestro, para que podáis salvar almas de la ruina? Organícense grupos en todas las iglesias para hacer esta obra. ... ¿Se organizarán los jóvenes y señoritas que realmente aman a Jesús como obreros, no sólo para trabajar en favor de los que profesan ser observadores del sábado, sino también de aquellos que no son de nuestra fe. </a:t>
            </a:r>
            <a:r>
              <a:rPr>
                <a:solidFill>
                  <a:srgbClr val="FF005C"/>
                </a:solidFill>
              </a:rPr>
              <a:t>—The Signs of the Times, 29 de mayo de 1893</a:t>
            </a:r>
            <a:r>
              <a:t>.</a:t>
            </a:r>
          </a:p>
        </p:txBody>
      </p:sp>
      <p:sp>
        <p:nvSpPr>
          <p:cNvPr id="278" name="UN LLAMAMIENTO A NUESTROS JÓVENES"/>
          <p:cNvSpPr txBox="1"/>
          <p:nvPr/>
        </p:nvSpPr>
        <p:spPr>
          <a:xfrm>
            <a:off x="1296716" y="945728"/>
            <a:ext cx="820729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UN LLAMAMIENTO A NUESTROS JÓVENES</a:t>
            </a:r>
          </a:p>
        </p:txBody>
      </p:sp>
      <p:sp>
        <p:nvSpPr>
          <p:cNvPr id="279" name="Organizados para el servicio"/>
          <p:cNvSpPr txBox="1"/>
          <p:nvPr/>
        </p:nvSpPr>
        <p:spPr>
          <a:xfrm>
            <a:off x="1303335" y="34112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Organizados para el servicio</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Mesa de trabajo 8.png" descr="Mesa de trabajo 8.png"/>
          <p:cNvPicPr>
            <a:picLocks noChangeAspect="1"/>
          </p:cNvPicPr>
          <p:nvPr/>
        </p:nvPicPr>
        <p:blipFill>
          <a:blip r:embed="rId2">
            <a:extLst/>
          </a:blip>
          <a:stretch>
            <a:fillRect/>
          </a:stretch>
        </p:blipFill>
        <p:spPr>
          <a:xfrm>
            <a:off x="-11953" y="-50800"/>
            <a:ext cx="24433306" cy="13845541"/>
          </a:xfrm>
          <a:prstGeom prst="rect">
            <a:avLst/>
          </a:prstGeom>
          <a:ln w="12700">
            <a:miter lim="400000"/>
          </a:ln>
        </p:spPr>
      </p:pic>
      <p:pic>
        <p:nvPicPr>
          <p:cNvPr id="282" name="imagen pegada.pdf" descr="imagen pegada.pdf"/>
          <p:cNvPicPr>
            <a:picLocks noChangeAspect="1"/>
          </p:cNvPicPr>
          <p:nvPr/>
        </p:nvPicPr>
        <p:blipFill>
          <a:blip r:embed="rId3">
            <a:extLst/>
          </a:blip>
          <a:stretch>
            <a:fillRect/>
          </a:stretch>
        </p:blipFill>
        <p:spPr>
          <a:xfrm>
            <a:off x="1346746" y="1486823"/>
            <a:ext cx="5962721" cy="50290"/>
          </a:xfrm>
          <a:prstGeom prst="rect">
            <a:avLst/>
          </a:prstGeom>
          <a:ln w="12700">
            <a:miter lim="400000"/>
          </a:ln>
        </p:spPr>
      </p:pic>
      <p:sp>
        <p:nvSpPr>
          <p:cNvPr id="283" name="Straight Connector 2"/>
          <p:cNvSpPr/>
          <p:nvPr/>
        </p:nvSpPr>
        <p:spPr>
          <a:xfrm flipH="1" flipV="1">
            <a:off x="1293935" y="47116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84" name="Vayan los jóvenes, las señoritas y los niños al trabajo en el nombre de Jesús. Unanse en algún plan de acción. ¿No podéis formar un grupo de obreros, y dedicar un tiempo para orar juntos y pedir al Señor que os dé de su gracia, y realizar una acción unif"/>
          <p:cNvSpPr txBox="1"/>
          <p:nvPr/>
        </p:nvSpPr>
        <p:spPr>
          <a:xfrm>
            <a:off x="1253884" y="5211199"/>
            <a:ext cx="20438941" cy="2929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Vayan los jóvenes, las señoritas y los niños al trabajo en el nombre de Jesús. Unanse en algún plan de acción. ¿No podéis formar un grupo de obreros, y dedicar un tiempo para orar juntos y pedir al Señor que os dé de su gracia, y realizar una acción unificada? </a:t>
            </a:r>
            <a:r>
              <a:rPr>
                <a:solidFill>
                  <a:srgbClr val="FF005C"/>
                </a:solidFill>
              </a:rPr>
              <a:t>—The Youth’s Instructor, 9 de agosto de 1894.</a:t>
            </a:r>
          </a:p>
        </p:txBody>
      </p:sp>
      <p:sp>
        <p:nvSpPr>
          <p:cNvPr id="285" name="UN LLAMAMIENTO A NUESTROS JÓVENES"/>
          <p:cNvSpPr txBox="1"/>
          <p:nvPr/>
        </p:nvSpPr>
        <p:spPr>
          <a:xfrm>
            <a:off x="1284016" y="894928"/>
            <a:ext cx="820729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UN LLAMAMIENTO A NUESTROS JÓVENES</a:t>
            </a:r>
          </a:p>
        </p:txBody>
      </p:sp>
      <p:sp>
        <p:nvSpPr>
          <p:cNvPr id="286" name="Organizados para el servicio"/>
          <p:cNvSpPr txBox="1"/>
          <p:nvPr/>
        </p:nvSpPr>
        <p:spPr>
          <a:xfrm>
            <a:off x="1290634" y="3792207"/>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Organizados para el servicio</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Mesa de trabajo 10.png" descr="Mesa de trabajo 10.png"/>
          <p:cNvPicPr>
            <a:picLocks noChangeAspect="1"/>
          </p:cNvPicPr>
          <p:nvPr/>
        </p:nvPicPr>
        <p:blipFill>
          <a:blip r:embed="rId2">
            <a:extLst/>
          </a:blip>
          <a:stretch>
            <a:fillRect/>
          </a:stretch>
        </p:blipFill>
        <p:spPr>
          <a:xfrm>
            <a:off x="-24653" y="-64770"/>
            <a:ext cx="24433306" cy="13845540"/>
          </a:xfrm>
          <a:prstGeom prst="rect">
            <a:avLst/>
          </a:prstGeom>
          <a:ln w="12700">
            <a:miter lim="400000"/>
          </a:ln>
        </p:spPr>
      </p:pic>
      <p:sp>
        <p:nvSpPr>
          <p:cNvPr id="174" name="Pioneros que trabajan con sacrificio"/>
          <p:cNvSpPr txBox="1"/>
          <p:nvPr/>
        </p:nvSpPr>
        <p:spPr>
          <a:xfrm>
            <a:off x="3018913" y="7316463"/>
            <a:ext cx="13183242" cy="11356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6200">
                <a:solidFill>
                  <a:srgbClr val="0A80AD"/>
                </a:solidFill>
                <a:latin typeface="Expose Bold"/>
                <a:ea typeface="Expose Bold"/>
                <a:cs typeface="Expose Bold"/>
                <a:sym typeface="Expose Bold"/>
              </a:defRPr>
            </a:lvl1pPr>
          </a:lstStyle>
          <a:p>
            <a:pPr/>
            <a:r>
              <a:t>Pioneros que trabajan con sacrificio</a:t>
            </a:r>
          </a:p>
        </p:txBody>
      </p:sp>
      <p:sp>
        <p:nvSpPr>
          <p:cNvPr id="175" name="UN LLAMAMIENTO A NUESTROS JÓVENES"/>
          <p:cNvSpPr txBox="1"/>
          <p:nvPr/>
        </p:nvSpPr>
        <p:spPr>
          <a:xfrm>
            <a:off x="2977539" y="6140711"/>
            <a:ext cx="13621591" cy="11356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6200">
                <a:solidFill>
                  <a:srgbClr val="03ADC9"/>
                </a:solidFill>
                <a:latin typeface="Expose Bold"/>
                <a:ea typeface="Expose Bold"/>
                <a:cs typeface="Expose Bold"/>
                <a:sym typeface="Expose Bold"/>
              </a:defRPr>
            </a:lvl1pPr>
          </a:lstStyle>
          <a:p>
            <a:pPr/>
            <a:r>
              <a:t>UN LLAMAMIENTO A NUESTROS JÓVENES </a:t>
            </a:r>
          </a:p>
        </p:txBody>
      </p:sp>
      <p:sp>
        <p:nvSpPr>
          <p:cNvPr id="176" name="Capitulo 2"/>
          <p:cNvSpPr txBox="1"/>
          <p:nvPr/>
        </p:nvSpPr>
        <p:spPr>
          <a:xfrm>
            <a:off x="3002939" y="5454403"/>
            <a:ext cx="677070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2</a:t>
            </a:r>
          </a:p>
        </p:txBody>
      </p:sp>
      <p:pic>
        <p:nvPicPr>
          <p:cNvPr id="177" name="imagen pegada.pdf" descr="imagen pegada.pdf"/>
          <p:cNvPicPr>
            <a:picLocks noChangeAspect="1"/>
          </p:cNvPicPr>
          <p:nvPr/>
        </p:nvPicPr>
        <p:blipFill>
          <a:blip r:embed="rId3">
            <a:extLst/>
          </a:blip>
          <a:stretch>
            <a:fillRect/>
          </a:stretch>
        </p:blipFill>
        <p:spPr>
          <a:xfrm>
            <a:off x="3006213" y="7203426"/>
            <a:ext cx="16517048" cy="13930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Mesa de trabajo 10.png" descr="Mesa de trabajo 10.png"/>
          <p:cNvPicPr>
            <a:picLocks noChangeAspect="1"/>
          </p:cNvPicPr>
          <p:nvPr/>
        </p:nvPicPr>
        <p:blipFill>
          <a:blip r:embed="rId2">
            <a:extLst/>
          </a:blip>
          <a:stretch>
            <a:fillRect/>
          </a:stretch>
        </p:blipFill>
        <p:spPr>
          <a:xfrm>
            <a:off x="-24653" y="-64770"/>
            <a:ext cx="24433306" cy="13845540"/>
          </a:xfrm>
          <a:prstGeom prst="rect">
            <a:avLst/>
          </a:prstGeom>
          <a:ln w="12700">
            <a:miter lim="400000"/>
          </a:ln>
        </p:spPr>
      </p:pic>
      <p:sp>
        <p:nvSpPr>
          <p:cNvPr id="180" name="UN LLAMAMIENTO A NUESTROS JÓVENES"/>
          <p:cNvSpPr txBox="1"/>
          <p:nvPr/>
        </p:nvSpPr>
        <p:spPr>
          <a:xfrm>
            <a:off x="1284016" y="907628"/>
            <a:ext cx="820729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UN LLAMAMIENTO A NUESTROS JÓVENES</a:t>
            </a:r>
          </a:p>
        </p:txBody>
      </p:sp>
      <p:pic>
        <p:nvPicPr>
          <p:cNvPr id="181" name="imagen pegada.pdf" descr="imagen pegada.pdf"/>
          <p:cNvPicPr>
            <a:picLocks noChangeAspect="1"/>
          </p:cNvPicPr>
          <p:nvPr/>
        </p:nvPicPr>
        <p:blipFill>
          <a:blip r:embed="rId3">
            <a:extLst/>
          </a:blip>
          <a:stretch>
            <a:fillRect/>
          </a:stretch>
        </p:blipFill>
        <p:spPr>
          <a:xfrm>
            <a:off x="1346746" y="1499523"/>
            <a:ext cx="5962721" cy="50290"/>
          </a:xfrm>
          <a:prstGeom prst="rect">
            <a:avLst/>
          </a:prstGeom>
          <a:ln w="12700">
            <a:miter lim="400000"/>
          </a:ln>
        </p:spPr>
      </p:pic>
      <p:sp>
        <p:nvSpPr>
          <p:cNvPr id="182" name="Straight Connector 2"/>
          <p:cNvSpPr/>
          <p:nvPr/>
        </p:nvSpPr>
        <p:spPr>
          <a:xfrm flipH="1" flipV="1">
            <a:off x="1382835" y="48132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3" name="Debemos manifestar confianza en nuestros jóvenes. Debieran ser pioneros en toda empresa que signifique trabajo y sacrificio, mientras que los recargados siervos de Cristo deben ser apreciados como consejeros, para estimular y beneficiar a los que asestan"/>
          <p:cNvSpPr txBox="1"/>
          <p:nvPr/>
        </p:nvSpPr>
        <p:spPr>
          <a:xfrm>
            <a:off x="1332035" y="5124432"/>
            <a:ext cx="20368794" cy="36110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Debemos manifestar confianza en nuestros jóvenes. Debieran ser pioneros en toda empresa que signifique trabajo y sacrificio, mientras que los recargados siervos de Cristo deben ser apreciados como consejeros, para estimular y beneficiar a los que asestan los golpes más fuertes para Dios.</a:t>
            </a:r>
            <a:r>
              <a:rPr>
                <a:solidFill>
                  <a:srgbClr val="FF005C"/>
                </a:solidFill>
              </a:rPr>
              <a:t>—Consejos para los Maestros Padres y Alumnos acerca de la Educación Cristiana, 398.</a:t>
            </a:r>
          </a:p>
        </p:txBody>
      </p:sp>
      <p:sp>
        <p:nvSpPr>
          <p:cNvPr id="184" name="Pioneros que trabajan con sacrificio"/>
          <p:cNvSpPr txBox="1"/>
          <p:nvPr/>
        </p:nvSpPr>
        <p:spPr>
          <a:xfrm>
            <a:off x="1329813" y="3830307"/>
            <a:ext cx="1318324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Pioneros que trabajan con sacrificio</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Mesa de trabajo 3.png" descr="Mesa de trabajo 3.png"/>
          <p:cNvPicPr>
            <a:picLocks noChangeAspect="1"/>
          </p:cNvPicPr>
          <p:nvPr/>
        </p:nvPicPr>
        <p:blipFill>
          <a:blip r:embed="rId2">
            <a:extLst/>
          </a:blip>
          <a:stretch>
            <a:fillRect/>
          </a:stretch>
        </p:blipFill>
        <p:spPr>
          <a:xfrm>
            <a:off x="-50053" y="-88900"/>
            <a:ext cx="24484106" cy="13874327"/>
          </a:xfrm>
          <a:prstGeom prst="rect">
            <a:avLst/>
          </a:prstGeom>
          <a:ln w="12700">
            <a:miter lim="400000"/>
          </a:ln>
        </p:spPr>
      </p:pic>
      <p:pic>
        <p:nvPicPr>
          <p:cNvPr id="187" name="imagen pegada.pdf" descr="imagen pegada.pdf"/>
          <p:cNvPicPr>
            <a:picLocks noChangeAspect="1"/>
          </p:cNvPicPr>
          <p:nvPr/>
        </p:nvPicPr>
        <p:blipFill>
          <a:blip r:embed="rId3">
            <a:extLst/>
          </a:blip>
          <a:stretch>
            <a:fillRect/>
          </a:stretch>
        </p:blipFill>
        <p:spPr>
          <a:xfrm>
            <a:off x="1334046" y="1524923"/>
            <a:ext cx="5962721" cy="50290"/>
          </a:xfrm>
          <a:prstGeom prst="rect">
            <a:avLst/>
          </a:prstGeom>
          <a:ln w="12700">
            <a:miter lim="400000"/>
          </a:ln>
        </p:spPr>
      </p:pic>
      <p:sp>
        <p:nvSpPr>
          <p:cNvPr id="188" name="Straight Connector 2"/>
          <p:cNvSpPr/>
          <p:nvPr/>
        </p:nvSpPr>
        <p:spPr>
          <a:xfrm flipH="1" flipV="1">
            <a:off x="1344735" y="49656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9" name="Se necesitan jóvenes. Dios los llama para los campos misioneros. Por estar comparativamente libres de cuidados y responsabilidades, se encuentran más favorablemente situados para dedicarse a la obra que aquellos que deben proveer educación y sostén a una"/>
          <p:cNvSpPr txBox="1"/>
          <p:nvPr/>
        </p:nvSpPr>
        <p:spPr>
          <a:xfrm>
            <a:off x="1260069" y="5494572"/>
            <a:ext cx="20501796" cy="29295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Se necesitan jóvenes. Dios los llama para los campos misioneros. Por estar comparativamente libres de cuidados y responsabilidades, se encuentran más favorablemente situados para dedicarse a la obra que aquellos que deben proveer educación y sostén a una gran familia.</a:t>
            </a:r>
          </a:p>
        </p:txBody>
      </p:sp>
      <p:sp>
        <p:nvSpPr>
          <p:cNvPr id="190" name="UN LLAMAMIENTO A NUESTROS JÓVENES"/>
          <p:cNvSpPr txBox="1"/>
          <p:nvPr/>
        </p:nvSpPr>
        <p:spPr>
          <a:xfrm>
            <a:off x="1271316" y="933028"/>
            <a:ext cx="820729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UN LLAMAMIENTO A NUESTROS JÓVENES</a:t>
            </a:r>
          </a:p>
        </p:txBody>
      </p:sp>
      <p:sp>
        <p:nvSpPr>
          <p:cNvPr id="191" name="Pioneros que trabajan con sacrificio"/>
          <p:cNvSpPr txBox="1"/>
          <p:nvPr/>
        </p:nvSpPr>
        <p:spPr>
          <a:xfrm>
            <a:off x="1291713" y="4008107"/>
            <a:ext cx="1318324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Pioneros que trabajan con sacrificio</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Mesa de trabajo 5.png" descr="Mesa de trabajo 5.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pic>
        <p:nvPicPr>
          <p:cNvPr id="194" name="imagen pegada.pdf" descr="imagen pegada.pdf"/>
          <p:cNvPicPr>
            <a:picLocks noChangeAspect="1"/>
          </p:cNvPicPr>
          <p:nvPr/>
        </p:nvPicPr>
        <p:blipFill>
          <a:blip r:embed="rId3">
            <a:extLst/>
          </a:blip>
          <a:stretch>
            <a:fillRect/>
          </a:stretch>
        </p:blipFill>
        <p:spPr>
          <a:xfrm>
            <a:off x="1321346" y="1486823"/>
            <a:ext cx="5962721" cy="50290"/>
          </a:xfrm>
          <a:prstGeom prst="rect">
            <a:avLst/>
          </a:prstGeom>
          <a:ln w="12700">
            <a:miter lim="400000"/>
          </a:ln>
        </p:spPr>
      </p:pic>
      <p:sp>
        <p:nvSpPr>
          <p:cNvPr id="195" name="Straight Connector 2"/>
          <p:cNvSpPr/>
          <p:nvPr/>
        </p:nvSpPr>
        <p:spPr>
          <a:xfrm flipH="1" flipV="1">
            <a:off x="1332035" y="46735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96" name="Además, los jóvenes pueden adaptarse más fácilmente a nuevos climas y nuevas sociedades, y pueden soportar mejor los inconvenientes y las penurias. Con tacto y perseverancia, alcanzarán a la gente en su ambiente.—Consejos para los Maestros Padres Alumnos"/>
          <p:cNvSpPr txBox="1"/>
          <p:nvPr/>
        </p:nvSpPr>
        <p:spPr>
          <a:xfrm>
            <a:off x="1319335" y="5274699"/>
            <a:ext cx="20357532" cy="2929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Además, los jóvenes pueden adaptarse más fácilmente a nuevos climas y nuevas sociedades, y pueden soportar mejor los inconvenientes y las penurias. Con tacto y perseverancia, alcanzarán a la gente en su ambiente.</a:t>
            </a:r>
            <a:r>
              <a:rPr>
                <a:solidFill>
                  <a:srgbClr val="FF005C"/>
                </a:solidFill>
              </a:rPr>
              <a:t>—Consejos para los Maestros Padres Alumnos acerca de la Educación Cristiana, 398.</a:t>
            </a:r>
          </a:p>
        </p:txBody>
      </p:sp>
      <p:sp>
        <p:nvSpPr>
          <p:cNvPr id="197" name="UN LLAMAMIENTO A NUESTROS JÓVENES"/>
          <p:cNvSpPr txBox="1"/>
          <p:nvPr/>
        </p:nvSpPr>
        <p:spPr>
          <a:xfrm>
            <a:off x="1258616" y="894928"/>
            <a:ext cx="820729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UN LLAMAMIENTO A NUESTROS JÓVENES</a:t>
            </a:r>
          </a:p>
        </p:txBody>
      </p:sp>
      <p:sp>
        <p:nvSpPr>
          <p:cNvPr id="198" name="Pioneros que trabajan con sacrificio"/>
          <p:cNvSpPr txBox="1"/>
          <p:nvPr/>
        </p:nvSpPr>
        <p:spPr>
          <a:xfrm>
            <a:off x="1279013" y="3779507"/>
            <a:ext cx="1318324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Pioneros que trabajan con sacrificio</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Mesa de trabajo 6.png" descr="Mesa de trabajo 6.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pic>
        <p:nvPicPr>
          <p:cNvPr id="201" name="imagen pegada.pdf" descr="imagen pegada.pdf"/>
          <p:cNvPicPr>
            <a:picLocks noChangeAspect="1"/>
          </p:cNvPicPr>
          <p:nvPr/>
        </p:nvPicPr>
        <p:blipFill>
          <a:blip r:embed="rId3">
            <a:extLst/>
          </a:blip>
          <a:stretch>
            <a:fillRect/>
          </a:stretch>
        </p:blipFill>
        <p:spPr>
          <a:xfrm>
            <a:off x="1321346" y="1499523"/>
            <a:ext cx="5962721" cy="50290"/>
          </a:xfrm>
          <a:prstGeom prst="rect">
            <a:avLst/>
          </a:prstGeom>
          <a:ln w="12700">
            <a:miter lim="400000"/>
          </a:ln>
        </p:spPr>
      </p:pic>
      <p:sp>
        <p:nvSpPr>
          <p:cNvPr id="202" name="Straight Connector 2"/>
          <p:cNvSpPr/>
          <p:nvPr/>
        </p:nvSpPr>
        <p:spPr>
          <a:xfrm flipH="1" flipV="1">
            <a:off x="1370135" y="46608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03" name="Muchos jóvenes que hayan tenido la debida clase de educación han de ser preparados para el servicio, y animados a elevar el estandarte de la verdad en nuevos lugares por medio de una obra bien planeada y fiel. Asociándose con nuestros misioneros y obrero"/>
          <p:cNvSpPr txBox="1"/>
          <p:nvPr/>
        </p:nvSpPr>
        <p:spPr>
          <a:xfrm>
            <a:off x="1277002" y="5272633"/>
            <a:ext cx="20410019" cy="4974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Muchos jóvenes que hayan tenido la debida clase de educación han de ser preparados para el servicio, y animados a elevar el estandarte de la verdad en nuevos lugares por medio de una obra bien planeada y fiel. Asociándose con nuestros misioneros y obreros experimentados en el trabajo que se realiza en las ciudades, obtendrán la mejor clase de preparación. Actuando bajo la divina dirección, y sostenidos por las oraciones de sus colaboradores más experimentados, pueden hacer una obra buena y bendecida.</a:t>
            </a:r>
          </a:p>
        </p:txBody>
      </p:sp>
      <p:sp>
        <p:nvSpPr>
          <p:cNvPr id="204" name="UN LLAMAMIENTO A NUESTROS JÓVENES"/>
          <p:cNvSpPr txBox="1"/>
          <p:nvPr/>
        </p:nvSpPr>
        <p:spPr>
          <a:xfrm>
            <a:off x="1258616" y="907628"/>
            <a:ext cx="820729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UN LLAMAMIENTO A NUESTROS JÓVENES</a:t>
            </a:r>
          </a:p>
        </p:txBody>
      </p:sp>
      <p:sp>
        <p:nvSpPr>
          <p:cNvPr id="205" name="Pioneros que trabajan con sacrificio"/>
          <p:cNvSpPr txBox="1"/>
          <p:nvPr/>
        </p:nvSpPr>
        <p:spPr>
          <a:xfrm>
            <a:off x="1342513" y="3728707"/>
            <a:ext cx="1318324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Pioneros que trabajan con sacrificio</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Mesa de trabajo 8.png" descr="Mesa de trabajo 8.png"/>
          <p:cNvPicPr>
            <a:picLocks noChangeAspect="1"/>
          </p:cNvPicPr>
          <p:nvPr/>
        </p:nvPicPr>
        <p:blipFill>
          <a:blip r:embed="rId2">
            <a:extLst/>
          </a:blip>
          <a:stretch>
            <a:fillRect/>
          </a:stretch>
        </p:blipFill>
        <p:spPr>
          <a:xfrm>
            <a:off x="-11953" y="-50800"/>
            <a:ext cx="24433306" cy="13845541"/>
          </a:xfrm>
          <a:prstGeom prst="rect">
            <a:avLst/>
          </a:prstGeom>
          <a:ln w="12700">
            <a:miter lim="400000"/>
          </a:ln>
        </p:spPr>
      </p:pic>
      <p:pic>
        <p:nvPicPr>
          <p:cNvPr id="208" name="imagen pegada.pdf" descr="imagen pegada.pdf"/>
          <p:cNvPicPr>
            <a:picLocks noChangeAspect="1"/>
          </p:cNvPicPr>
          <p:nvPr/>
        </p:nvPicPr>
        <p:blipFill>
          <a:blip r:embed="rId3">
            <a:extLst/>
          </a:blip>
          <a:stretch>
            <a:fillRect/>
          </a:stretch>
        </p:blipFill>
        <p:spPr>
          <a:xfrm>
            <a:off x="1334046" y="1486823"/>
            <a:ext cx="5962721" cy="50290"/>
          </a:xfrm>
          <a:prstGeom prst="rect">
            <a:avLst/>
          </a:prstGeom>
          <a:ln w="12700">
            <a:miter lim="400000"/>
          </a:ln>
        </p:spPr>
      </p:pic>
      <p:sp>
        <p:nvSpPr>
          <p:cNvPr id="209" name="Straight Connector 2"/>
          <p:cNvSpPr/>
          <p:nvPr/>
        </p:nvSpPr>
        <p:spPr>
          <a:xfrm flipH="1" flipV="1">
            <a:off x="1319335" y="45338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10" name="Al unir sus esfuerzos con los de los obreros de más edad y usar sus energías juveniles de la mejor forma, tendrán el compañerismo de los ángeles celestiales; y como obreros juntamente con Dios, tienen el privilegio de cantar y orar y creer, y trabajar co"/>
          <p:cNvSpPr txBox="1"/>
          <p:nvPr/>
        </p:nvSpPr>
        <p:spPr>
          <a:xfrm>
            <a:off x="1291984" y="4902199"/>
            <a:ext cx="20434179" cy="4292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Al unir sus esfuerzos con los de los obreros de más edad y usar sus energías juveniles de la mejor forma, tendrán el compañerismo de los ángeles celestiales; y como obreros juntamente con Dios, tienen el privilegio de cantar y orar y creer, y trabajar con ánimo y libertad. La confianza que les dará la presencia de los agentes celestiales tanto a ellos como a sus colaboradores, los guiará a la oración, a la alabanza y a la sencillez de la verdadera fe.</a:t>
            </a:r>
            <a:r>
              <a:rPr>
                <a:solidFill>
                  <a:srgbClr val="FF005C"/>
                </a:solidFill>
              </a:rPr>
              <a:t>—Testimonies for the Church 9:119.</a:t>
            </a:r>
          </a:p>
        </p:txBody>
      </p:sp>
      <p:sp>
        <p:nvSpPr>
          <p:cNvPr id="211" name="UN LLAMAMIENTO A NUESTROS JÓVENES"/>
          <p:cNvSpPr txBox="1"/>
          <p:nvPr/>
        </p:nvSpPr>
        <p:spPr>
          <a:xfrm>
            <a:off x="1271316" y="894928"/>
            <a:ext cx="820729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UN LLAMAMIENTO A NUESTROS JÓVENES</a:t>
            </a:r>
          </a:p>
        </p:txBody>
      </p:sp>
      <p:sp>
        <p:nvSpPr>
          <p:cNvPr id="212" name="Pioneros que trabajan con sacrificio"/>
          <p:cNvSpPr txBox="1"/>
          <p:nvPr/>
        </p:nvSpPr>
        <p:spPr>
          <a:xfrm>
            <a:off x="1266313" y="3639807"/>
            <a:ext cx="1318324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Pioneros que trabajan con sacrificio</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215" name="Ramos de trabajo"/>
          <p:cNvSpPr txBox="1"/>
          <p:nvPr/>
        </p:nvSpPr>
        <p:spPr>
          <a:xfrm>
            <a:off x="2472813" y="7240263"/>
            <a:ext cx="12798736" cy="11356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6200">
                <a:solidFill>
                  <a:srgbClr val="0A80AD"/>
                </a:solidFill>
                <a:latin typeface="Expose Bold"/>
                <a:ea typeface="Expose Bold"/>
                <a:cs typeface="Expose Bold"/>
                <a:sym typeface="Expose Bold"/>
              </a:defRPr>
            </a:lvl1pPr>
          </a:lstStyle>
          <a:p>
            <a:pPr/>
            <a:r>
              <a:t>Ramos de trabajo</a:t>
            </a:r>
          </a:p>
        </p:txBody>
      </p:sp>
      <p:sp>
        <p:nvSpPr>
          <p:cNvPr id="216" name="UN LLAMAMIENTO A NUESTROS JÓVENES"/>
          <p:cNvSpPr txBox="1"/>
          <p:nvPr/>
        </p:nvSpPr>
        <p:spPr>
          <a:xfrm>
            <a:off x="2469349" y="6026411"/>
            <a:ext cx="13621591" cy="11356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6200">
                <a:solidFill>
                  <a:srgbClr val="03ADC9"/>
                </a:solidFill>
                <a:latin typeface="Expose Bold"/>
                <a:ea typeface="Expose Bold"/>
                <a:cs typeface="Expose Bold"/>
                <a:sym typeface="Expose Bold"/>
              </a:defRPr>
            </a:lvl1pPr>
          </a:lstStyle>
          <a:p>
            <a:pPr/>
            <a:r>
              <a:t>UN LLAMAMIENTO A NUESTROS JÓVENES </a:t>
            </a:r>
          </a:p>
        </p:txBody>
      </p:sp>
      <p:sp>
        <p:nvSpPr>
          <p:cNvPr id="217" name="Capitulo 2"/>
          <p:cNvSpPr txBox="1"/>
          <p:nvPr/>
        </p:nvSpPr>
        <p:spPr>
          <a:xfrm>
            <a:off x="2494749" y="5340103"/>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2</a:t>
            </a:r>
          </a:p>
        </p:txBody>
      </p:sp>
      <p:pic>
        <p:nvPicPr>
          <p:cNvPr id="218" name="imagen pegada.pdf" descr="imagen pegada.pdf"/>
          <p:cNvPicPr>
            <a:picLocks noChangeAspect="1"/>
          </p:cNvPicPr>
          <p:nvPr/>
        </p:nvPicPr>
        <p:blipFill>
          <a:blip r:embed="rId3">
            <a:extLst/>
          </a:blip>
          <a:stretch>
            <a:fillRect/>
          </a:stretch>
        </p:blipFill>
        <p:spPr>
          <a:xfrm>
            <a:off x="2472813" y="7107674"/>
            <a:ext cx="16517048" cy="139303"/>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Mesa de trabajo 9.png" descr="Mesa de trabajo 9.png"/>
          <p:cNvPicPr>
            <a:picLocks noChangeAspect="1"/>
          </p:cNvPicPr>
          <p:nvPr/>
        </p:nvPicPr>
        <p:blipFill>
          <a:blip r:embed="rId2">
            <a:extLst/>
          </a:blip>
          <a:stretch>
            <a:fillRect/>
          </a:stretch>
        </p:blipFill>
        <p:spPr>
          <a:xfrm>
            <a:off x="-62753" y="-88900"/>
            <a:ext cx="24518471" cy="13893800"/>
          </a:xfrm>
          <a:prstGeom prst="rect">
            <a:avLst/>
          </a:prstGeom>
          <a:ln w="12700">
            <a:miter lim="400000"/>
          </a:ln>
        </p:spPr>
      </p:pic>
      <p:pic>
        <p:nvPicPr>
          <p:cNvPr id="221" name="imagen pegada.pdf" descr="imagen pegada.pdf"/>
          <p:cNvPicPr>
            <a:picLocks noChangeAspect="1"/>
          </p:cNvPicPr>
          <p:nvPr/>
        </p:nvPicPr>
        <p:blipFill>
          <a:blip r:embed="rId3">
            <a:extLst/>
          </a:blip>
          <a:stretch>
            <a:fillRect/>
          </a:stretch>
        </p:blipFill>
        <p:spPr>
          <a:xfrm>
            <a:off x="1346746" y="1436023"/>
            <a:ext cx="5962721" cy="50290"/>
          </a:xfrm>
          <a:prstGeom prst="rect">
            <a:avLst/>
          </a:prstGeom>
          <a:ln w="12700">
            <a:miter lim="400000"/>
          </a:ln>
        </p:spPr>
      </p:pic>
      <p:sp>
        <p:nvSpPr>
          <p:cNvPr id="222" name="Straight Connector 2"/>
          <p:cNvSpPr/>
          <p:nvPr/>
        </p:nvSpPr>
        <p:spPr>
          <a:xfrm flipH="1" flipV="1">
            <a:off x="1332035" y="49910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23" name="Hay muchas actividades en las cuales los jóvenes pueden hallar oportunidad de hacer esfuerzos útiles. Hay que organizarlos y educarlos cabalmente en grupos para que trabajen como enfermeros, visitadores evangélicos, obreros bíblicos, colportores, ministr"/>
          <p:cNvSpPr txBox="1"/>
          <p:nvPr/>
        </p:nvSpPr>
        <p:spPr>
          <a:xfrm>
            <a:off x="1270817" y="5344566"/>
            <a:ext cx="20456255"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Hay muchas actividades en las cuales los jóvenes pueden hallar oportunidad de hacer esfuerzos útiles. Hay que organizarlos y educarlos cabalmente en grupos para que trabajen como enfermeros, visitadores evangélicos, obreros bíblicos, colportores, ministros y evangelistas misioneros médicos.</a:t>
            </a:r>
            <a:r>
              <a:rPr>
                <a:solidFill>
                  <a:srgbClr val="FF005C"/>
                </a:solidFill>
              </a:rPr>
              <a:t>—Consejos para los Maestros Padres y Alumnos acerca de la Educación Cristiana, 532.</a:t>
            </a:r>
          </a:p>
        </p:txBody>
      </p:sp>
      <p:sp>
        <p:nvSpPr>
          <p:cNvPr id="224" name="Ramos de trabajo"/>
          <p:cNvSpPr txBox="1"/>
          <p:nvPr/>
        </p:nvSpPr>
        <p:spPr>
          <a:xfrm>
            <a:off x="1269488" y="4109247"/>
            <a:ext cx="11565845"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Ramos de trabajo</a:t>
            </a:r>
          </a:p>
        </p:txBody>
      </p:sp>
      <p:sp>
        <p:nvSpPr>
          <p:cNvPr id="225" name="UN LLAMAMIENTO A NUESTROS JÓVENES"/>
          <p:cNvSpPr txBox="1"/>
          <p:nvPr/>
        </p:nvSpPr>
        <p:spPr>
          <a:xfrm>
            <a:off x="1284016" y="844128"/>
            <a:ext cx="820729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UN LLAMAMIENTO A NUESTROS JÓVENES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