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y fecha</a:t>
            </a:r>
          </a:p>
        </p:txBody>
      </p:sp>
      <p:sp>
        <p:nvSpPr>
          <p:cNvPr id="12" name="Título de presentación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de presentación</a:t>
            </a:r>
          </a:p>
        </p:txBody>
      </p:sp>
      <p:sp>
        <p:nvSpPr>
          <p:cNvPr id="13" name="Nivel de texto 1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de presentación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e diapositiva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de diapositiva</a:t>
            </a:r>
          </a:p>
        </p:txBody>
      </p:sp>
      <p:sp>
        <p:nvSpPr>
          <p:cNvPr id="100" name="Subtítulo de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diapositiva</a:t>
            </a:r>
          </a:p>
        </p:txBody>
      </p:sp>
      <p:sp>
        <p:nvSpPr>
          <p:cNvPr id="10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e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de agenda</a:t>
            </a:r>
          </a:p>
        </p:txBody>
      </p:sp>
      <p:sp>
        <p:nvSpPr>
          <p:cNvPr id="109" name="Subtítulo de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agenda</a:t>
            </a:r>
          </a:p>
        </p:txBody>
      </p:sp>
      <p:sp>
        <p:nvSpPr>
          <p:cNvPr id="110" name="Nivel de texto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Temas de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ivel de texto 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Declaración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a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ivel de texto 1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Información del dato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Información del dato</a:t>
            </a:r>
          </a:p>
        </p:txBody>
      </p:sp>
      <p:sp>
        <p:nvSpPr>
          <p:cNvPr id="12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ció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Atribución</a:t>
            </a:r>
          </a:p>
        </p:txBody>
      </p:sp>
      <p:sp>
        <p:nvSpPr>
          <p:cNvPr id="136" name="Nivel de texto 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“Frase celebre”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to de ensalada con arroz frito, huevos duros y palillo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Tazón con tortas de salmón, ensalada y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Plato de pasta pappardelle con mantequilla de perejil, avellanas tostadas y queso parmesano rallado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azón de ensalada con arroz frito, huevos cocidos y palillo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guacates y limon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e presentación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de presentación</a:t>
            </a:r>
          </a:p>
        </p:txBody>
      </p:sp>
      <p:sp>
        <p:nvSpPr>
          <p:cNvPr id="23" name="Autor y fech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y fecha</a:t>
            </a:r>
          </a:p>
        </p:txBody>
      </p:sp>
      <p:sp>
        <p:nvSpPr>
          <p:cNvPr id="24" name="Nivel de texto 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de presentación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foto alternat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azón con tortas de salmón, ensalada y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e diapositiva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de diapositiva</a:t>
            </a:r>
          </a:p>
        </p:txBody>
      </p:sp>
      <p:sp>
        <p:nvSpPr>
          <p:cNvPr id="34" name="Nivel de texto 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úmero de diapositiva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e diapositiva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de diapositiva</a:t>
            </a:r>
          </a:p>
        </p:txBody>
      </p:sp>
      <p:sp>
        <p:nvSpPr>
          <p:cNvPr id="43" name="Subtítulo de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diapositiva</a:t>
            </a:r>
          </a:p>
        </p:txBody>
      </p:sp>
      <p:sp>
        <p:nvSpPr>
          <p:cNvPr id="44" name="Nivel de texto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e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diapositiva</a:t>
            </a:r>
          </a:p>
        </p:txBody>
      </p:sp>
      <p:sp>
        <p:nvSpPr>
          <p:cNvPr id="61" name="Nivel de texto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Plato de pasta pappardelle con mantequilla de perejil, avellanas tostadas y queso parmesano rallado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e diapositiva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de diapositiva</a:t>
            </a:r>
          </a:p>
        </p:txBody>
      </p:sp>
      <p:sp>
        <p:nvSpPr>
          <p:cNvPr id="6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video pequeñ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e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diapositiva</a:t>
            </a:r>
          </a:p>
        </p:txBody>
      </p:sp>
      <p:sp>
        <p:nvSpPr>
          <p:cNvPr id="72" name="Nivel de texto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ítulo de diapositiva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de diapositiva</a:t>
            </a:r>
          </a:p>
        </p:txBody>
      </p:sp>
      <p:sp>
        <p:nvSpPr>
          <p:cNvPr id="7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vi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e diapositiva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de diapositiva</a:t>
            </a:r>
          </a:p>
        </p:txBody>
      </p:sp>
      <p:sp>
        <p:nvSpPr>
          <p:cNvPr id="82" name="Nivel de texto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ítulo de diapositiva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de diapositiva</a:t>
            </a:r>
          </a:p>
        </p:txBody>
      </p:sp>
      <p:sp>
        <p:nvSpPr>
          <p:cNvPr id="8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e sección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de sección</a:t>
            </a:r>
          </a:p>
        </p:txBody>
      </p:sp>
      <p:sp>
        <p:nvSpPr>
          <p:cNvPr id="92" name="Número de diapositiva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e diapositiva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de diapositiva</a:t>
            </a:r>
          </a:p>
        </p:txBody>
      </p:sp>
      <p:sp>
        <p:nvSpPr>
          <p:cNvPr id="3" name="Nivel de texto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en viñeta de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esa de trabajo 1.png" descr="Mesa de trabajo 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50800"/>
            <a:ext cx="24384001" cy="13817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Mesa de trabajo 5.png" descr="Mesa de trabajo 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575" y="-220134"/>
            <a:ext cx="24597150" cy="13938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13726" y="164176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traight Connector 2"/>
          <p:cNvSpPr/>
          <p:nvPr/>
        </p:nvSpPr>
        <p:spPr>
          <a:xfrm flipH="1" flipV="1">
            <a:off x="1339655" y="5340845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0" name="La diseminación de la verdad de Dios no está restringida a unos pocos pastores ordenados. La verdad ha de ser esparcida por todos los que pretenden ser discípulos de Cristo. Ha de sembrarse sobre todas las aguas.…"/>
          <p:cNvSpPr txBox="1"/>
          <p:nvPr/>
        </p:nvSpPr>
        <p:spPr>
          <a:xfrm>
            <a:off x="1321875" y="5484672"/>
            <a:ext cx="20491692" cy="2929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La diseminación de la verdad de Dios no está restringida a unos pocos pastores ordenados. La verdad ha de ser esparcida por todos los que pretenden ser discípulos de Cristo. Ha de sembrarse sobre todas las aguas.</a:t>
            </a:r>
          </a:p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rPr>
                <a:solidFill>
                  <a:srgbClr val="FF005C"/>
                </a:solidFill>
              </a:rPr>
              <a:t>—The Review and Herald, 22 de agosto de 1899.</a:t>
            </a:r>
          </a:p>
        </p:txBody>
      </p:sp>
      <p:sp>
        <p:nvSpPr>
          <p:cNvPr id="231" name="Aprendiendo por la práctica"/>
          <p:cNvSpPr txBox="1"/>
          <p:nvPr/>
        </p:nvSpPr>
        <p:spPr>
          <a:xfrm>
            <a:off x="1323654" y="4425586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Aprendiendo por la práctica</a:t>
            </a:r>
          </a:p>
        </p:txBody>
      </p:sp>
      <p:sp>
        <p:nvSpPr>
          <p:cNvPr id="232" name="LA COOPERACIÓN DE LOS MINISTROS Y LOS MIEMBROS LAICOS"/>
          <p:cNvSpPr txBox="1"/>
          <p:nvPr/>
        </p:nvSpPr>
        <p:spPr>
          <a:xfrm>
            <a:off x="1267929" y="67522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Mesa de trabajo 6.png" descr="Mesa de trabajo 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-71967"/>
            <a:ext cx="24458706" cy="13859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60112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Straight Connector 2"/>
          <p:cNvSpPr/>
          <p:nvPr/>
        </p:nvSpPr>
        <p:spPr>
          <a:xfrm flipH="1" flipV="1">
            <a:off x="1299015" y="5308206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37" name="Los pastores pueden predicar discursos agradables y poderosos, y puede realizarse mucha labor para edificar y hacer próspera la iglesia; pero a menos que sus miembros individuales desempeñen su parte como siervos de Jesucristo, la iglesia estará siempre "/>
          <p:cNvSpPr txBox="1"/>
          <p:nvPr/>
        </p:nvSpPr>
        <p:spPr>
          <a:xfrm>
            <a:off x="1211809" y="5465233"/>
            <a:ext cx="20524289" cy="429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Los pastores pueden predicar discursos agradables y poderosos, y puede realizarse mucha labor para edificar y hacer próspera la iglesia; pero a menos que sus miembros individuales desempeñen su parte como siervos de Jesucristo, la iglesia estará siempre en tinieblas y sin fuerza. Por duro y oscuro que sea el mundo, la influencia de un ejemplo verdaderamente consecuente será un poder para bien.</a:t>
            </a:r>
          </a:p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rPr>
                <a:solidFill>
                  <a:srgbClr val="FF005C"/>
                </a:solidFill>
              </a:rPr>
              <a:t>— Testimonies for the Church 4:285, 286.</a:t>
            </a:r>
          </a:p>
        </p:txBody>
      </p:sp>
      <p:sp>
        <p:nvSpPr>
          <p:cNvPr id="238" name="Aprendiendo por la práctica"/>
          <p:cNvSpPr txBox="1"/>
          <p:nvPr/>
        </p:nvSpPr>
        <p:spPr>
          <a:xfrm>
            <a:off x="1283015" y="4311667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Aprendiendo por la práctica</a:t>
            </a:r>
          </a:p>
        </p:txBody>
      </p:sp>
      <p:sp>
        <p:nvSpPr>
          <p:cNvPr id="239" name="LA COOPERACIÓN DE LOS MINISTROS Y LOS MIEMBROS LAICOS"/>
          <p:cNvSpPr txBox="1"/>
          <p:nvPr/>
        </p:nvSpPr>
        <p:spPr>
          <a:xfrm>
            <a:off x="1257769" y="63458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Mesa de trabajo 4.png" descr="Mesa de trabajo 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0"/>
            <a:ext cx="24458706" cy="13859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Un error fatal"/>
          <p:cNvSpPr txBox="1"/>
          <p:nvPr/>
        </p:nvSpPr>
        <p:spPr>
          <a:xfrm>
            <a:off x="2524498" y="7517440"/>
            <a:ext cx="15552322" cy="969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2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 </a:t>
            </a:r>
          </a:p>
        </p:txBody>
      </p:sp>
      <p:sp>
        <p:nvSpPr>
          <p:cNvPr id="243" name="Capitulo 7"/>
          <p:cNvSpPr txBox="1"/>
          <p:nvPr/>
        </p:nvSpPr>
        <p:spPr>
          <a:xfrm>
            <a:off x="2431249" y="5373229"/>
            <a:ext cx="677070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3ADC9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lvl1pPr>
          </a:lstStyle>
          <a:p>
            <a:pPr/>
            <a:r>
              <a:t>Capitulo 7</a:t>
            </a:r>
          </a:p>
        </p:txBody>
      </p:sp>
      <p:sp>
        <p:nvSpPr>
          <p:cNvPr id="244" name="LA COOPERACIÓN DE LOS MINISTROS Y LOS MIEMBROS LAICOS"/>
          <p:cNvSpPr txBox="1"/>
          <p:nvPr/>
        </p:nvSpPr>
        <p:spPr>
          <a:xfrm>
            <a:off x="2473582" y="6029191"/>
            <a:ext cx="12015901" cy="1549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pic>
        <p:nvPicPr>
          <p:cNvPr id="245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47413" y="7499760"/>
            <a:ext cx="16517048" cy="139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Mesa de trabajo 6.png" descr="Mesa de trabajo 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-148167"/>
            <a:ext cx="24458706" cy="13859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3886" y="153000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Straight Connector 2"/>
          <p:cNvSpPr/>
          <p:nvPr/>
        </p:nvSpPr>
        <p:spPr>
          <a:xfrm flipH="1" flipV="1">
            <a:off x="1268535" y="4437379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0" name="Es un error fatal suponer que la obra de salvar almas depende solamente del ministerio. El humilde y consagrado creyente a quien el Señor de la viña le ha dado preocupación por las almas, debe ser animado por los hombres a quienes Dios ha confiado mayore"/>
          <p:cNvSpPr txBox="1"/>
          <p:nvPr/>
        </p:nvSpPr>
        <p:spPr>
          <a:xfrm>
            <a:off x="1210115" y="4586066"/>
            <a:ext cx="20516828" cy="497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Es un error fatal suponer que la obra de salvar almas depende solamente del ministerio. El humilde y consagrado creyente a quien el Señor de la viña le ha dado preocupación por las almas, debe ser animado por los hombres a quienes Dios ha confiado mayores responsabilidades. Los dirigentes de la iglesia de Dios han de comprender que la comisión del Salvador se da a todo el que cree en su nombre. Dios enviará a su viña a muchos que no han sido dedicados al ministerio por la imposición de las manos.</a:t>
            </a:r>
            <a:r>
              <a:rPr>
                <a:solidFill>
                  <a:srgbClr val="FF005C"/>
                </a:solidFill>
              </a:rPr>
              <a:t>—Los Hechos de los Apóstoles, 90, 91.</a:t>
            </a:r>
          </a:p>
        </p:txBody>
      </p:sp>
      <p:sp>
        <p:nvSpPr>
          <p:cNvPr id="251" name="Un error fatal"/>
          <p:cNvSpPr txBox="1"/>
          <p:nvPr/>
        </p:nvSpPr>
        <p:spPr>
          <a:xfrm>
            <a:off x="1252535" y="3542441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</a:t>
            </a:r>
          </a:p>
        </p:txBody>
      </p:sp>
      <p:sp>
        <p:nvSpPr>
          <p:cNvPr id="252" name="LA COOPERACIÓN DE LOS MINISTROS Y LOS MIEMBROS LAICOS"/>
          <p:cNvSpPr txBox="1"/>
          <p:nvPr/>
        </p:nvSpPr>
        <p:spPr>
          <a:xfrm>
            <a:off x="1278089" y="56346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Mesa de trabajo 8.png" descr="Mesa de trabajo 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53" y="-64771"/>
            <a:ext cx="24433306" cy="13845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50968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traight Connector 2"/>
          <p:cNvSpPr/>
          <p:nvPr/>
        </p:nvSpPr>
        <p:spPr>
          <a:xfrm flipH="1" flipV="1">
            <a:off x="1276155" y="451104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" name="La idea de que el ministro debe llevar toda la carga y hacer todo el trabajo, es un gran error. Podría suceder que, recargado de trabajo y quebrantado, descendiera al sepulcro cuando, si la carga hubiese sido compartida como el Señor quería, habría conti"/>
          <p:cNvSpPr txBox="1"/>
          <p:nvPr/>
        </p:nvSpPr>
        <p:spPr>
          <a:xfrm>
            <a:off x="1270818" y="4723553"/>
            <a:ext cx="20437780" cy="454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La idea de que el ministro debe llevar toda la carga y hacer todo el trabajo, es un gran error. Podría suceder que, recargado de trabajo y quebrantado, descendiera al sepulcro cuando, si la carga hubiese sido compartida como el Señor quería, habría continuado viviendo. A fin de que la carga sea distribuida, deben educar a la iglesia los que pueden enseñar a otros a seguir a Cristo y trabajar como él trabajó.</a:t>
            </a:r>
            <a:r>
              <a:rPr>
                <a:solidFill>
                  <a:srgbClr val="FF005C"/>
                </a:solidFill>
              </a:rPr>
              <a:t>—Joyas de los Testimonios 3:68.</a:t>
            </a:r>
          </a:p>
        </p:txBody>
      </p:sp>
      <p:sp>
        <p:nvSpPr>
          <p:cNvPr id="258" name="Un error fatal"/>
          <p:cNvSpPr txBox="1"/>
          <p:nvPr/>
        </p:nvSpPr>
        <p:spPr>
          <a:xfrm>
            <a:off x="1272854" y="3621181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</a:t>
            </a:r>
          </a:p>
        </p:txBody>
      </p:sp>
      <p:sp>
        <p:nvSpPr>
          <p:cNvPr id="259" name="LA COOPERACIÓN DE LOS MINISTROS Y LOS MIEMBROS LAICOS"/>
          <p:cNvSpPr txBox="1"/>
          <p:nvPr/>
        </p:nvSpPr>
        <p:spPr>
          <a:xfrm>
            <a:off x="1257769" y="54314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Mesa de trabajo 10.png" descr="Mesa de trabajo 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53" y="-64770"/>
            <a:ext cx="24433306" cy="13845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66208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Straight Connector 2"/>
          <p:cNvSpPr/>
          <p:nvPr/>
        </p:nvSpPr>
        <p:spPr>
          <a:xfrm flipH="1" flipV="1">
            <a:off x="1299015" y="469392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4" name="El predicador no debe tener el sentimiento de que debe encargarse por sí mismo de toda la obra de predicación, trabajo u oración; debe educar personas que lo ayuden en ello en toda iglesia. Túrnense diferentes personas para dirigir las reuniones o los es"/>
          <p:cNvSpPr txBox="1"/>
          <p:nvPr/>
        </p:nvSpPr>
        <p:spPr>
          <a:xfrm>
            <a:off x="1260069" y="5052466"/>
            <a:ext cx="20516162" cy="3611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El predicador no debe tener el sentimiento de que debe encargarse por sí mismo de toda la obra de predicación, trabajo u oración; debe educar personas que lo ayuden en ello en toda iglesia. Túrnense diferentes personas para dirigir las reuniones o los estudios bíblicos; y mientras lo hagan estarán poniendo en uso los talentos que Dios les dió, y al mismo tiempo preparándose como obreros.</a:t>
            </a:r>
            <a:r>
              <a:rPr>
                <a:solidFill>
                  <a:srgbClr val="FF005C"/>
                </a:solidFill>
              </a:rPr>
              <a:t>—Obreros Evangélicos, 207.</a:t>
            </a:r>
          </a:p>
        </p:txBody>
      </p:sp>
      <p:sp>
        <p:nvSpPr>
          <p:cNvPr id="265" name="LOS ESTUDIANTES HAN DE HACER OBRA MISIONERA MIENTRAS SE PREPARAN"/>
          <p:cNvSpPr txBox="1"/>
          <p:nvPr/>
        </p:nvSpPr>
        <p:spPr>
          <a:xfrm>
            <a:off x="1257769" y="73364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LOS ESTUDIANTES HAN DE HACER OBRA MISIONERA MIENTRAS SE PREPARAN</a:t>
            </a:r>
          </a:p>
        </p:txBody>
      </p:sp>
      <p:sp>
        <p:nvSpPr>
          <p:cNvPr id="266" name="Un error fatal"/>
          <p:cNvSpPr txBox="1"/>
          <p:nvPr/>
        </p:nvSpPr>
        <p:spPr>
          <a:xfrm>
            <a:off x="1283015" y="3826921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Mesa de trabajo 3.png" descr="Mesa de trabajo 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053" y="-79164"/>
            <a:ext cx="24484106" cy="13874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13726" y="167224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Straight Connector 2"/>
          <p:cNvSpPr/>
          <p:nvPr/>
        </p:nvSpPr>
        <p:spPr>
          <a:xfrm flipH="1" flipV="1">
            <a:off x="1306635" y="4490719"/>
            <a:ext cx="15520321" cy="2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" name="Los pastores no deben hacer la obra que pertenece a la iglesia, cansándose ellos mismos, e impidiendo que otros desempeñen su deber. Deben enseñar a los miembros a trabajar en la iglesia y en la comunidad.—Historical Sketches of the Foreign Missions of t"/>
          <p:cNvSpPr txBox="1"/>
          <p:nvPr/>
        </p:nvSpPr>
        <p:spPr>
          <a:xfrm>
            <a:off x="1272769" y="4903452"/>
            <a:ext cx="20478592" cy="3611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Los pastores no deben hacer la obra que pertenece a la iglesia, cansándose ellos mismos, e impidiendo que otros desempeñen su deber. Deben enseñar a los miembros a trabajar en la iglesia y en la comunidad.</a:t>
            </a:r>
            <a:r>
              <a:rPr>
                <a:solidFill>
                  <a:srgbClr val="FF005C"/>
                </a:solidFill>
              </a:rPr>
              <a:t>—Historical Sketches of the Foreign Missions of the Seventh Day Adventist, 291.</a:t>
            </a:r>
            <a:endParaRPr>
              <a:solidFill>
                <a:srgbClr val="FF005C"/>
              </a:solidFill>
            </a:endParaRPr>
          </a:p>
        </p:txBody>
      </p:sp>
      <p:sp>
        <p:nvSpPr>
          <p:cNvPr id="272" name="LOS ESTUDIANTES HAN DE HACER OBRA MISIONERA MIENTRAS SE PREPARAN"/>
          <p:cNvSpPr txBox="1"/>
          <p:nvPr/>
        </p:nvSpPr>
        <p:spPr>
          <a:xfrm>
            <a:off x="1267929" y="74380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LOS ESTUDIANTES HAN DE HACER OBRA MISIONERA MIENTRAS SE PREPARAN</a:t>
            </a:r>
          </a:p>
        </p:txBody>
      </p:sp>
      <p:sp>
        <p:nvSpPr>
          <p:cNvPr id="273" name="Un error fatal"/>
          <p:cNvSpPr txBox="1"/>
          <p:nvPr/>
        </p:nvSpPr>
        <p:spPr>
          <a:xfrm>
            <a:off x="1303334" y="3638961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Mesa de trabajo 5.png" descr="Mesa de trabajo 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-148167"/>
            <a:ext cx="24458706" cy="13859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49952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Straight Connector 2"/>
          <p:cNvSpPr/>
          <p:nvPr/>
        </p:nvSpPr>
        <p:spPr>
          <a:xfrm flipH="1" flipV="1">
            <a:off x="1326955" y="426212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8" name="Cuando se hace un esfuerzo para presentar nuestra fe a los no creyentes, con demasiada frecuencia los miembros de la iglesia quedan indiferentes, como si no fuesen parte interesada en el asunto, y dejan que toda la carga recaiga sobre el predicador. Por "/>
          <p:cNvSpPr txBox="1"/>
          <p:nvPr/>
        </p:nvSpPr>
        <p:spPr>
          <a:xfrm>
            <a:off x="1280389" y="4742586"/>
            <a:ext cx="20427992" cy="3611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Cuando se hace un esfuerzo para presentar nuestra fe a los no creyentes, con demasiada frecuencia los miembros de la iglesia quedan indiferentes, como si no fuesen parte interesada en el asunto, y dejan que toda la carga recaiga sobre el predicador. Por esta razón, la labor de nuestros predicadores más capaces ha producido a veces poco fruto. </a:t>
            </a:r>
            <a:r>
              <a:rPr>
                <a:solidFill>
                  <a:srgbClr val="FF005C"/>
                </a:solidFill>
              </a:rPr>
              <a:t>—Obreros Evangélicos, 206.</a:t>
            </a:r>
          </a:p>
        </p:txBody>
      </p:sp>
      <p:sp>
        <p:nvSpPr>
          <p:cNvPr id="279" name="LOS ESTUDIANTES HAN DE HACER OBRA MISIONERA MIENTRAS SE PREPARAN"/>
          <p:cNvSpPr txBox="1"/>
          <p:nvPr/>
        </p:nvSpPr>
        <p:spPr>
          <a:xfrm>
            <a:off x="1257769" y="57108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LOS ESTUDIANTES HAN DE HACER OBRA MISIONERA MIENTRAS SE PREPARAN</a:t>
            </a:r>
          </a:p>
        </p:txBody>
      </p:sp>
      <p:sp>
        <p:nvSpPr>
          <p:cNvPr id="280" name="Un error fatal"/>
          <p:cNvSpPr txBox="1"/>
          <p:nvPr/>
        </p:nvSpPr>
        <p:spPr>
          <a:xfrm>
            <a:off x="1323654" y="3384961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 error fatal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Mesa de trabajo 4.png" descr="Mesa de trabajo 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380" y="8466"/>
            <a:ext cx="24458706" cy="13859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Entrad unidamente en el campo del servicio"/>
          <p:cNvSpPr txBox="1"/>
          <p:nvPr/>
        </p:nvSpPr>
        <p:spPr>
          <a:xfrm>
            <a:off x="2490632" y="7313028"/>
            <a:ext cx="15875543" cy="826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44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Entrad unidamente en el campo del servicio</a:t>
            </a:r>
          </a:p>
        </p:txBody>
      </p:sp>
      <p:sp>
        <p:nvSpPr>
          <p:cNvPr id="175" name="Capitulo 7"/>
          <p:cNvSpPr txBox="1"/>
          <p:nvPr/>
        </p:nvSpPr>
        <p:spPr>
          <a:xfrm>
            <a:off x="2397382" y="5097189"/>
            <a:ext cx="677070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3ADC9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lvl1pPr>
          </a:lstStyle>
          <a:p>
            <a:pPr/>
            <a:r>
              <a:t>Capitulo 7</a:t>
            </a:r>
          </a:p>
        </p:txBody>
      </p:sp>
      <p:sp>
        <p:nvSpPr>
          <p:cNvPr id="176" name="LA COOPERACIÓN DE LOS MINISTROS Y LOS MIEMBROS LAICOS"/>
          <p:cNvSpPr txBox="1"/>
          <p:nvPr/>
        </p:nvSpPr>
        <p:spPr>
          <a:xfrm>
            <a:off x="2439716" y="5753150"/>
            <a:ext cx="12015901" cy="1549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pic>
        <p:nvPicPr>
          <p:cNvPr id="177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55879" y="7135693"/>
            <a:ext cx="16517049" cy="139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Mesa de trabajo 6.png" descr="Mesa de trabajo 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-148167"/>
            <a:ext cx="24458706" cy="13859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13726" y="147920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traight Connector 2"/>
          <p:cNvSpPr/>
          <p:nvPr/>
        </p:nvSpPr>
        <p:spPr>
          <a:xfrm flipH="1" flipV="1">
            <a:off x="1309175" y="5367092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2" name="Vayan los ministros y los miembros laicos a los campos maduros. Hallarán una cosecha dondequiera que proclamen las verdades olvidadas de la Biblia. Encontrarán personas que acepten la verdad, y que consagrarán su vida a ganar almas para Cristo. —The Sign"/>
          <p:cNvSpPr txBox="1"/>
          <p:nvPr/>
        </p:nvSpPr>
        <p:spPr>
          <a:xfrm>
            <a:off x="1271075" y="5543939"/>
            <a:ext cx="20489682" cy="2929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Vayan los ministros y los miembros laicos a los campos maduros. Hallarán una cosecha dondequiera que proclamen las verdades olvidadas de la Biblia. Encontrarán personas que acepten la verdad, y que consagrarán su vida a ganar almas para Cristo. </a:t>
            </a:r>
            <a:r>
              <a:rPr>
                <a:solidFill>
                  <a:srgbClr val="FF005C"/>
                </a:solidFill>
              </a:rPr>
              <a:t>—The Signs of the Times, 3 de agosto de 1903.</a:t>
            </a:r>
          </a:p>
        </p:txBody>
      </p:sp>
      <p:sp>
        <p:nvSpPr>
          <p:cNvPr id="183" name="LA COOPERACIÓN DE LOS MINISTROS Y LOS MIEMBROS LAICOS"/>
          <p:cNvSpPr txBox="1"/>
          <p:nvPr/>
        </p:nvSpPr>
        <p:spPr>
          <a:xfrm>
            <a:off x="1267929" y="55076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sp>
        <p:nvSpPr>
          <p:cNvPr id="184" name="Entrad unidamente en el campo del servicio"/>
          <p:cNvSpPr txBox="1"/>
          <p:nvPr/>
        </p:nvSpPr>
        <p:spPr>
          <a:xfrm>
            <a:off x="1293175" y="4399340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Entrad unidamente en el campo del servicio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Mesa de trabajo 8.png" descr="Mesa de trabajo 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53" y="-64771"/>
            <a:ext cx="24433306" cy="13845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46904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traight Connector 2"/>
          <p:cNvSpPr/>
          <p:nvPr/>
        </p:nvSpPr>
        <p:spPr>
          <a:xfrm flipH="1" flipV="1">
            <a:off x="1306635" y="450088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9" name="No es propósito del Señor que se deje a los ministros hacer la mayor parte de la obra de sembrar las semillas de verdad. Hombres que no han sido llamados al ministerio deben ser estimulados a trabajar por el Maestro de acuerdo con sus diversas capacidade"/>
          <p:cNvSpPr txBox="1"/>
          <p:nvPr/>
        </p:nvSpPr>
        <p:spPr>
          <a:xfrm>
            <a:off x="1238644" y="4716373"/>
            <a:ext cx="20493752" cy="497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No es propósito del Señor que se deje a los ministros hacer la mayor parte de la obra de sembrar las semillas de verdad. Hombres que no han sido llamados al ministerio deben ser estimulados a trabajar por el Maestro de acuerdo con sus diversas capacidades. Centenares de hombres y mujeres que están ahora ociosos podrían prestar un servicio aceptable. Proclamando la verdad en los hogares de sus amigos y vecinos, podrían hacer una gran obra para el Maestro.</a:t>
            </a:r>
          </a:p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rPr>
                <a:solidFill>
                  <a:srgbClr val="FF005C"/>
                </a:solidFill>
              </a:rPr>
              <a:t>—Joyas de los Testimonios 3:83, 84.</a:t>
            </a:r>
          </a:p>
        </p:txBody>
      </p:sp>
      <p:sp>
        <p:nvSpPr>
          <p:cNvPr id="190" name="LA COOPERACIÓN DE LOS MINISTROS Y LOS MIEMBROS LAICOS"/>
          <p:cNvSpPr txBox="1"/>
          <p:nvPr/>
        </p:nvSpPr>
        <p:spPr>
          <a:xfrm>
            <a:off x="1257769" y="54060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sp>
        <p:nvSpPr>
          <p:cNvPr id="191" name="Entrad unidamente en el campo del servicio"/>
          <p:cNvSpPr txBox="1"/>
          <p:nvPr/>
        </p:nvSpPr>
        <p:spPr>
          <a:xfrm>
            <a:off x="1303334" y="3606787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Entrad unidamente en el campo del servicio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Mesa de trabajo 10.png" descr="Mesa de trabajo 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53" y="-64770"/>
            <a:ext cx="24433306" cy="13845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23886" y="178400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traight Connector 2"/>
          <p:cNvSpPr/>
          <p:nvPr/>
        </p:nvSpPr>
        <p:spPr>
          <a:xfrm flipH="1" flipV="1">
            <a:off x="1329495" y="5196839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6" name="Dios ha dado a sus ministros el mensaje de verdad para que lo proclamen. Las iglesias han de recibirlo, y de toda manera posible comunicarlo, recibiendo y difundiendo los primeros rayos de luz.— Joyas de los Testimonios 3:58."/>
          <p:cNvSpPr txBox="1"/>
          <p:nvPr/>
        </p:nvSpPr>
        <p:spPr>
          <a:xfrm>
            <a:off x="1310869" y="5733999"/>
            <a:ext cx="20392139" cy="2248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Dios ha dado a sus ministros el mensaje de verdad para que lo proclamen. Las iglesias han de recibirlo, y de toda manera posible comunicarlo, recibiendo y difundiendo los primeros rayos de luz.</a:t>
            </a:r>
            <a:r>
              <a:rPr>
                <a:solidFill>
                  <a:srgbClr val="FF005C"/>
                </a:solidFill>
              </a:rPr>
              <a:t>— Joyas de los Testimonios 3:58.</a:t>
            </a:r>
          </a:p>
        </p:txBody>
      </p:sp>
      <p:sp>
        <p:nvSpPr>
          <p:cNvPr id="197" name="LA COOPERACIÓN DE LOS MINISTROS Y LOS MIEMBROS LAICOS"/>
          <p:cNvSpPr txBox="1"/>
          <p:nvPr/>
        </p:nvSpPr>
        <p:spPr>
          <a:xfrm>
            <a:off x="1278089" y="85556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sp>
        <p:nvSpPr>
          <p:cNvPr id="198" name="Entrad unidamente en el campo del servicio"/>
          <p:cNvSpPr txBox="1"/>
          <p:nvPr/>
        </p:nvSpPr>
        <p:spPr>
          <a:xfrm>
            <a:off x="1313495" y="4262107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Entrad unidamente en el campo del servicio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Mesa de trabajo 3.png" descr="Mesa de trabajo 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053" y="4233"/>
            <a:ext cx="24484106" cy="13874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13726" y="167224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Straight Connector 2"/>
          <p:cNvSpPr/>
          <p:nvPr/>
        </p:nvSpPr>
        <p:spPr>
          <a:xfrm flipH="1" flipV="1">
            <a:off x="1306635" y="4840619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03" name="La hermandad debe elevarse hasta donde se eleva el ministro, secundando así sus esfuerzos al ayudarlo a llevar sus cargas. Así él no se sentirá sobrecargado ni se desanimará. No podrá proyectarse en la iglesia ninguna influencia que resulte duradera a me"/>
          <p:cNvSpPr txBox="1"/>
          <p:nvPr/>
        </p:nvSpPr>
        <p:spPr>
          <a:xfrm>
            <a:off x="1247369" y="5005313"/>
            <a:ext cx="20432067" cy="497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La hermandad debe elevarse hasta donde se eleva el ministro, secundando así sus esfuerzos al ayudarlo a llevar sus cargas. Así él no se sentirá sobrecargado ni se desanimará. No podrá proyectarse en la iglesia ninguna influencia que resulte duradera a menos que los hermanos se muevan inteligentemente, por principio, para hacer todo lo que esté a su alcance a fin de hacer progresar la obra.</a:t>
            </a:r>
            <a:r>
              <a:rPr>
                <a:solidFill>
                  <a:srgbClr val="FF005C"/>
                </a:solidFill>
              </a:rPr>
              <a:t>—The Review and Herald, 23 de agosto de 1881.</a:t>
            </a:r>
            <a:endParaRPr>
              <a:solidFill>
                <a:srgbClr val="FF005C"/>
              </a:solidFill>
            </a:endParaRPr>
          </a:p>
        </p:txBody>
      </p:sp>
      <p:sp>
        <p:nvSpPr>
          <p:cNvPr id="204" name="LA COOPERACIÓN DE LOS MINISTROS Y LOS MIEMBROS LAICOS"/>
          <p:cNvSpPr txBox="1"/>
          <p:nvPr/>
        </p:nvSpPr>
        <p:spPr>
          <a:xfrm>
            <a:off x="1267929" y="70570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sp>
        <p:nvSpPr>
          <p:cNvPr id="205" name="Entrad unidamente en el campo del servicio"/>
          <p:cNvSpPr txBox="1"/>
          <p:nvPr/>
        </p:nvSpPr>
        <p:spPr>
          <a:xfrm>
            <a:off x="1290635" y="3903347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Entrad unidamente en el campo del servicio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Mesa de trabajo 4.png" descr="Mesa de trabajo 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0"/>
            <a:ext cx="24458706" cy="13859934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Una combinación convincente"/>
          <p:cNvSpPr txBox="1"/>
          <p:nvPr/>
        </p:nvSpPr>
        <p:spPr>
          <a:xfrm>
            <a:off x="2448298" y="7470873"/>
            <a:ext cx="15552322" cy="969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2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Una combinación convincente </a:t>
            </a:r>
          </a:p>
        </p:txBody>
      </p:sp>
      <p:sp>
        <p:nvSpPr>
          <p:cNvPr id="209" name="Capitulo 7"/>
          <p:cNvSpPr txBox="1"/>
          <p:nvPr/>
        </p:nvSpPr>
        <p:spPr>
          <a:xfrm>
            <a:off x="2405849" y="5301262"/>
            <a:ext cx="677070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3ADC9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lvl1pPr>
          </a:lstStyle>
          <a:p>
            <a:pPr/>
            <a:r>
              <a:t>Capitulo 7</a:t>
            </a:r>
          </a:p>
        </p:txBody>
      </p:sp>
      <p:sp>
        <p:nvSpPr>
          <p:cNvPr id="210" name="LA COOPERACIÓN DE LOS MINISTROS Y LOS MIEMBROS LAICOS"/>
          <p:cNvSpPr txBox="1"/>
          <p:nvPr/>
        </p:nvSpPr>
        <p:spPr>
          <a:xfrm>
            <a:off x="2422782" y="5957224"/>
            <a:ext cx="12015901" cy="1549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pic>
        <p:nvPicPr>
          <p:cNvPr id="211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4346" y="7423560"/>
            <a:ext cx="16517049" cy="1393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Mesa de trabajo 5.png" descr="Mesa de trabajo 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-148167"/>
            <a:ext cx="24458706" cy="13859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13726" y="148936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traight Connector 2"/>
          <p:cNvSpPr/>
          <p:nvPr/>
        </p:nvSpPr>
        <p:spPr>
          <a:xfrm flipH="1" flipV="1">
            <a:off x="1255835" y="430276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16" name="El mundo será convencido, no por lo que enseñe el púlpito, sino por lo que la iglesia viva. El ministerio en el púlpito anuncia la teoría del Evangelio; la piedad práctica de la iglesia demuestra su poder.—Testimonies for the Church 7:16.…"/>
          <p:cNvSpPr txBox="1"/>
          <p:nvPr/>
        </p:nvSpPr>
        <p:spPr>
          <a:xfrm>
            <a:off x="1248215" y="4651378"/>
            <a:ext cx="20450872" cy="497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El mundo será convencido, no por lo que enseñe el púlpito, sino por lo que la iglesia viva. El ministerio en el púlpito anuncia la teoría del Evangelio; la piedad práctica de la iglesia demuestra su poder.</a:t>
            </a:r>
            <a:r>
              <a:rPr>
                <a:solidFill>
                  <a:srgbClr val="FF005C"/>
                </a:solidFill>
              </a:rPr>
              <a:t>—Testimonies for the Church 7:16.</a:t>
            </a:r>
            <a:endParaRPr>
              <a:solidFill>
                <a:srgbClr val="FF005C"/>
              </a:solidFill>
            </a:endParaRPr>
          </a:p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La obra de Dios en esta tierra no podrá nunca terminarse antes que los hombres y mujeres abarcados por el total de miembros de nuestra iglesia se unan a la obra y aúnen sus esfuerzos con los de los pastores y dirigentes de las iglesias.</a:t>
            </a:r>
          </a:p>
          <a:p>
            <a:pPr algn="just" defTabSz="457200">
              <a:lnSpc>
                <a:spcPct val="80000"/>
              </a:lnSpc>
              <a:spcBef>
                <a:spcPts val="0"/>
              </a:spcBef>
              <a:defRPr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rPr>
                <a:solidFill>
                  <a:srgbClr val="FF005C"/>
                </a:solidFill>
              </a:rPr>
              <a:t>—Obreros Evangélicos, 365.</a:t>
            </a:r>
          </a:p>
        </p:txBody>
      </p:sp>
      <p:sp>
        <p:nvSpPr>
          <p:cNvPr id="217" name="Una combinación convincente"/>
          <p:cNvSpPr txBox="1"/>
          <p:nvPr/>
        </p:nvSpPr>
        <p:spPr>
          <a:xfrm>
            <a:off x="1252534" y="3400201"/>
            <a:ext cx="15552322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Una combinación convincente </a:t>
            </a:r>
          </a:p>
        </p:txBody>
      </p:sp>
      <p:sp>
        <p:nvSpPr>
          <p:cNvPr id="218" name="LA COOPERACIÓN DE LOS MINISTROS Y LOS MIEMBROS LAICOS"/>
          <p:cNvSpPr txBox="1"/>
          <p:nvPr/>
        </p:nvSpPr>
        <p:spPr>
          <a:xfrm>
            <a:off x="1267929" y="52282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Mesa de trabajo 6.png" descr="Mesa de trabajo 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353" y="0"/>
            <a:ext cx="24458706" cy="13859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n pegada.pdf" descr="imagen pegada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566" y="1560483"/>
            <a:ext cx="5962721" cy="50290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traight Connector 2"/>
          <p:cNvSpPr/>
          <p:nvPr/>
        </p:nvSpPr>
        <p:spPr>
          <a:xfrm flipH="1" flipV="1">
            <a:off x="1329495" y="4884420"/>
            <a:ext cx="15520321" cy="1"/>
          </a:xfrm>
          <a:prstGeom prst="line">
            <a:avLst/>
          </a:prstGeom>
          <a:ln w="63500">
            <a:solidFill>
              <a:srgbClr val="03ADC9"/>
            </a:solidFill>
            <a:miter/>
          </a:ln>
        </p:spPr>
        <p:txBody>
          <a:bodyPr tIns="91439" bIns="91439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6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23" name="La predicación es una pequeña parte de la obra que ha de ser hecha por la salvación de las almas. El Espíritu de Dios convence a los pecadores de la verdad, y los pone en los brazos de la iglesia. Los predicadores pueden hacer su parte, pero no pueden nu"/>
          <p:cNvSpPr txBox="1"/>
          <p:nvPr/>
        </p:nvSpPr>
        <p:spPr>
          <a:xfrm>
            <a:off x="1293089" y="5288915"/>
            <a:ext cx="20476512" cy="3823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lnSpc>
                <a:spcPct val="8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Regular"/>
                <a:ea typeface="Expose Regular"/>
                <a:cs typeface="Expose Regular"/>
                <a:sym typeface="Expose Regular"/>
              </a:defRPr>
            </a:pPr>
            <a:r>
              <a:t>La predicación es una pequeña parte de la obra que ha de ser hecha por la salvación de las almas. El Espíritu de Dios convence a los pecadores de la verdad, y los pone en los brazos de la iglesia. Los predicadores pueden hacer su parte, pero no pueden nunca realizar la obra que la iglesia debe hacer.</a:t>
            </a:r>
            <a:r>
              <a:rPr>
                <a:solidFill>
                  <a:srgbClr val="FF005C"/>
                </a:solidFill>
              </a:rPr>
              <a:t>—Joyas de los Testimonios 1:456.</a:t>
            </a:r>
          </a:p>
        </p:txBody>
      </p:sp>
      <p:sp>
        <p:nvSpPr>
          <p:cNvPr id="224" name="LA COOPERACIÓN DE LOS MINISTROS Y LOS MIEMBROS LAICOS"/>
          <p:cNvSpPr txBox="1"/>
          <p:nvPr/>
        </p:nvSpPr>
        <p:spPr>
          <a:xfrm>
            <a:off x="1257769" y="593946"/>
            <a:ext cx="6674299" cy="9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3200">
                <a:solidFill>
                  <a:srgbClr val="03ADC9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LA COOPERACIÓN DE LOS MINISTROS Y LOS MIEMBROS LAICOS</a:t>
            </a:r>
          </a:p>
        </p:txBody>
      </p:sp>
      <p:sp>
        <p:nvSpPr>
          <p:cNvPr id="225" name="Una combinación convincente"/>
          <p:cNvSpPr txBox="1"/>
          <p:nvPr/>
        </p:nvSpPr>
        <p:spPr>
          <a:xfrm>
            <a:off x="1313495" y="3955838"/>
            <a:ext cx="15552321" cy="933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 defTabSz="457200">
              <a:lnSpc>
                <a:spcPct val="60000"/>
              </a:lnSpc>
              <a:spcBef>
                <a:spcPts val="0"/>
              </a:spcBef>
              <a:defRPr sz="5000">
                <a:solidFill>
                  <a:srgbClr val="0A80AD"/>
                </a:solidFill>
                <a:latin typeface="Expose Bold"/>
                <a:ea typeface="Expose Bold"/>
                <a:cs typeface="Expose Bold"/>
                <a:sym typeface="Expose Bold"/>
              </a:defRPr>
            </a:lvl1pPr>
          </a:lstStyle>
          <a:p>
            <a:pPr/>
            <a:r>
              <a:t>Una combinación convincente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