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p:spTree>
      <p:nvGrpSpPr>
        <p:cNvPr id="1" name=""/>
        <p:cNvGrpSpPr/>
        <p:nvPr/>
      </p:nvGrpSpPr>
      <p:grpSpPr>
        <a:xfrm>
          <a:off x="0" y="0"/>
          <a:ext cx="0" cy="0"/>
          <a:chOff x="0" y="0"/>
          <a:chExt cx="0" cy="0"/>
        </a:xfrm>
      </p:grpSpPr>
      <p:sp>
        <p:nvSpPr>
          <p:cNvPr id="11" name="Autor y fecha"/>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12" name="Título de presentación"/>
          <p:cNvSpPr txBox="1"/>
          <p:nvPr>
            <p:ph type="title" hasCustomPrompt="1"/>
          </p:nvPr>
        </p:nvSpPr>
        <p:spPr>
          <a:xfrm>
            <a:off x="1206496" y="2574991"/>
            <a:ext cx="21971004" cy="4648201"/>
          </a:xfrm>
          <a:prstGeom prst="rect">
            <a:avLst/>
          </a:prstGeom>
        </p:spPr>
        <p:txBody>
          <a:bodyPr anchor="b"/>
          <a:lstStyle>
            <a:lvl1pPr>
              <a:defRPr spc="-232" sz="11600"/>
            </a:lvl1pPr>
          </a:lstStyle>
          <a:p>
            <a:pPr/>
            <a:r>
              <a:t>Título de presentación</a:t>
            </a:r>
          </a:p>
        </p:txBody>
      </p:sp>
      <p:sp>
        <p:nvSpPr>
          <p:cNvPr id="13" name="Nivel de texto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1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título">
    <p:spTree>
      <p:nvGrpSpPr>
        <p:cNvPr id="1" name=""/>
        <p:cNvGrpSpPr/>
        <p:nvPr/>
      </p:nvGrpSpPr>
      <p:grpSpPr>
        <a:xfrm>
          <a:off x="0" y="0"/>
          <a:ext cx="0" cy="0"/>
          <a:chOff x="0" y="0"/>
          <a:chExt cx="0" cy="0"/>
        </a:xfrm>
      </p:grpSpPr>
      <p:sp>
        <p:nvSpPr>
          <p:cNvPr id="99" name="Título de diapositiva"/>
          <p:cNvSpPr txBox="1"/>
          <p:nvPr>
            <p:ph type="title" hasCustomPrompt="1"/>
          </p:nvPr>
        </p:nvSpPr>
        <p:spPr>
          <a:xfrm>
            <a:off x="1206500" y="1079500"/>
            <a:ext cx="21971000" cy="1434949"/>
          </a:xfrm>
          <a:prstGeom prst="rect">
            <a:avLst/>
          </a:prstGeom>
        </p:spPr>
        <p:txBody>
          <a:bodyPr/>
          <a:lstStyle/>
          <a:p>
            <a:pPr/>
            <a:r>
              <a:t>Título de diapositiva</a:t>
            </a:r>
          </a:p>
        </p:txBody>
      </p:sp>
      <p:sp>
        <p:nvSpPr>
          <p:cNvPr id="100" name="Subtítulo de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10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Título de agenda"/>
          <p:cNvSpPr txBox="1"/>
          <p:nvPr>
            <p:ph type="title" hasCustomPrompt="1"/>
          </p:nvPr>
        </p:nvSpPr>
        <p:spPr>
          <a:xfrm>
            <a:off x="1206500" y="1079500"/>
            <a:ext cx="21971000" cy="1435100"/>
          </a:xfrm>
          <a:prstGeom prst="rect">
            <a:avLst/>
          </a:prstGeom>
        </p:spPr>
        <p:txBody>
          <a:bodyPr/>
          <a:lstStyle/>
          <a:p>
            <a:pPr/>
            <a:r>
              <a:t>Título de agenda</a:t>
            </a:r>
          </a:p>
        </p:txBody>
      </p:sp>
      <p:sp>
        <p:nvSpPr>
          <p:cNvPr id="109" name="Subtítulo de agend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agenda</a:t>
            </a:r>
          </a:p>
        </p:txBody>
      </p:sp>
      <p:sp>
        <p:nvSpPr>
          <p:cNvPr id="110" name="Nivel de texto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Temas de agenda</a:t>
            </a:r>
          </a:p>
          <a:p>
            <a:pPr lvl="1"/>
            <a:r>
              <a:t/>
            </a:r>
          </a:p>
          <a:p>
            <a:pPr lvl="2"/>
            <a:r>
              <a:t/>
            </a:r>
          </a:p>
          <a:p>
            <a:pPr lvl="3"/>
            <a:r>
              <a:t/>
            </a:r>
          </a:p>
          <a:p>
            <a:pPr lvl="4"/>
            <a:r>
              <a:t/>
            </a:r>
          </a:p>
        </p:txBody>
      </p:sp>
      <p:sp>
        <p:nvSpPr>
          <p:cNvPr id="11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claración">
    <p:spTree>
      <p:nvGrpSpPr>
        <p:cNvPr id="1" name=""/>
        <p:cNvGrpSpPr/>
        <p:nvPr/>
      </p:nvGrpSpPr>
      <p:grpSpPr>
        <a:xfrm>
          <a:off x="0" y="0"/>
          <a:ext cx="0" cy="0"/>
          <a:chOff x="0" y="0"/>
          <a:chExt cx="0" cy="0"/>
        </a:xfrm>
      </p:grpSpPr>
      <p:sp>
        <p:nvSpPr>
          <p:cNvPr id="118" name="Nivel de texto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Declaración</a:t>
            </a:r>
          </a:p>
          <a:p>
            <a:pPr lvl="1"/>
            <a:r>
              <a:t/>
            </a:r>
          </a:p>
          <a:p>
            <a:pPr lvl="2"/>
            <a:r>
              <a:t/>
            </a:r>
          </a:p>
          <a:p>
            <a:pPr lvl="3"/>
            <a:r>
              <a:t/>
            </a:r>
          </a:p>
          <a:p>
            <a:pPr lvl="4"/>
            <a:r>
              <a:t/>
            </a:r>
          </a:p>
        </p:txBody>
      </p:sp>
      <p:sp>
        <p:nvSpPr>
          <p:cNvPr id="11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ato grande">
    <p:spTree>
      <p:nvGrpSpPr>
        <p:cNvPr id="1" name=""/>
        <p:cNvGrpSpPr/>
        <p:nvPr/>
      </p:nvGrpSpPr>
      <p:grpSpPr>
        <a:xfrm>
          <a:off x="0" y="0"/>
          <a:ext cx="0" cy="0"/>
          <a:chOff x="0" y="0"/>
          <a:chExt cx="0" cy="0"/>
        </a:xfrm>
      </p:grpSpPr>
      <p:sp>
        <p:nvSpPr>
          <p:cNvPr id="126" name="Nivel de texto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Información del dato"/>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Información del dato</a:t>
            </a:r>
          </a:p>
        </p:txBody>
      </p:sp>
      <p:sp>
        <p:nvSpPr>
          <p:cNvPr id="12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135" name="Atribució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Atribución</a:t>
            </a:r>
          </a:p>
        </p:txBody>
      </p:sp>
      <p:sp>
        <p:nvSpPr>
          <p:cNvPr id="136" name="Nivel de texto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“Frase celebre”</a:t>
            </a:r>
          </a:p>
          <a:p>
            <a:pPr lvl="1"/>
            <a:r>
              <a:t/>
            </a:r>
          </a:p>
          <a:p>
            <a:pPr lvl="2"/>
            <a:r>
              <a:t/>
            </a:r>
          </a:p>
          <a:p>
            <a:pPr lvl="3"/>
            <a:r>
              <a:t/>
            </a:r>
          </a:p>
          <a:p>
            <a:pPr lvl="4"/>
            <a:r>
              <a:t/>
            </a:r>
          </a:p>
        </p:txBody>
      </p:sp>
      <p:sp>
        <p:nvSpPr>
          <p:cNvPr id="13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144" name="Plato de ensalada con arroz frito, huevos duros y palillo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Tazón con tortas de salmón, ensalada y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Plato de pasta pappardelle con mantequilla de perejil, avellanas tostadas y queso parmesano rallado"/>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54" name="tazón de ensalada con arroz frito, huevos cocidos y palillo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Número de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6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p:spTree>
      <p:nvGrpSpPr>
        <p:cNvPr id="1" name=""/>
        <p:cNvGrpSpPr/>
        <p:nvPr/>
      </p:nvGrpSpPr>
      <p:grpSpPr>
        <a:xfrm>
          <a:off x="0" y="0"/>
          <a:ext cx="0" cy="0"/>
          <a:chOff x="0" y="0"/>
          <a:chExt cx="0" cy="0"/>
        </a:xfrm>
      </p:grpSpPr>
      <p:sp>
        <p:nvSpPr>
          <p:cNvPr id="21" name="Aguacates y limon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ítulo de presentación"/>
          <p:cNvSpPr txBox="1"/>
          <p:nvPr>
            <p:ph type="title" hasCustomPrompt="1"/>
          </p:nvPr>
        </p:nvSpPr>
        <p:spPr>
          <a:xfrm>
            <a:off x="1206500" y="7124700"/>
            <a:ext cx="21971000" cy="4648200"/>
          </a:xfrm>
          <a:prstGeom prst="rect">
            <a:avLst/>
          </a:prstGeom>
        </p:spPr>
        <p:txBody>
          <a:bodyPr anchor="b"/>
          <a:lstStyle>
            <a:lvl1pPr>
              <a:defRPr spc="-232" sz="11600"/>
            </a:lvl1pPr>
          </a:lstStyle>
          <a:p>
            <a:pPr/>
            <a:r>
              <a:t>Título de presentación</a:t>
            </a:r>
          </a:p>
        </p:txBody>
      </p:sp>
      <p:sp>
        <p:nvSpPr>
          <p:cNvPr id="23" name="Autor y fech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24" name="Nivel de texto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2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alternativa">
    <p:spTree>
      <p:nvGrpSpPr>
        <p:cNvPr id="1" name=""/>
        <p:cNvGrpSpPr/>
        <p:nvPr/>
      </p:nvGrpSpPr>
      <p:grpSpPr>
        <a:xfrm>
          <a:off x="0" y="0"/>
          <a:ext cx="0" cy="0"/>
          <a:chOff x="0" y="0"/>
          <a:chExt cx="0" cy="0"/>
        </a:xfrm>
      </p:grpSpPr>
      <p:sp>
        <p:nvSpPr>
          <p:cNvPr id="32" name="Tazón con tortas de salmón, ensalada y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ítulo de diapositiva"/>
          <p:cNvSpPr txBox="1"/>
          <p:nvPr>
            <p:ph type="title" hasCustomPrompt="1"/>
          </p:nvPr>
        </p:nvSpPr>
        <p:spPr>
          <a:xfrm>
            <a:off x="1206500" y="1270000"/>
            <a:ext cx="9779000" cy="5882273"/>
          </a:xfrm>
          <a:prstGeom prst="rect">
            <a:avLst/>
          </a:prstGeom>
        </p:spPr>
        <p:txBody>
          <a:bodyPr anchor="b"/>
          <a:lstStyle/>
          <a:p>
            <a:pPr/>
            <a:r>
              <a:t>Título de diapositiva</a:t>
            </a:r>
          </a:p>
        </p:txBody>
      </p:sp>
      <p:sp>
        <p:nvSpPr>
          <p:cNvPr id="34" name="Nivel de texto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diapositiva</a:t>
            </a:r>
          </a:p>
          <a:p>
            <a:pPr lvl="1"/>
            <a:r>
              <a:t/>
            </a:r>
          </a:p>
          <a:p>
            <a:pPr lvl="2"/>
            <a:r>
              <a:t/>
            </a:r>
          </a:p>
          <a:p>
            <a:pPr lvl="3"/>
            <a:r>
              <a:t/>
            </a:r>
          </a:p>
          <a:p>
            <a:pPr lvl="4"/>
            <a:r>
              <a:t/>
            </a:r>
          </a:p>
        </p:txBody>
      </p:sp>
      <p:sp>
        <p:nvSpPr>
          <p:cNvPr id="35"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42" name="Título de diapositiva"/>
          <p:cNvSpPr txBox="1"/>
          <p:nvPr>
            <p:ph type="title" hasCustomPrompt="1"/>
          </p:nvPr>
        </p:nvSpPr>
        <p:spPr>
          <a:prstGeom prst="rect">
            <a:avLst/>
          </a:prstGeom>
        </p:spPr>
        <p:txBody>
          <a:bodyPr/>
          <a:lstStyle/>
          <a:p>
            <a:pPr/>
            <a:r>
              <a:t>Título de diapositiva</a:t>
            </a:r>
          </a:p>
        </p:txBody>
      </p:sp>
      <p:sp>
        <p:nvSpPr>
          <p:cNvPr id="43" name="Subtítulo de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44" name="Nivel de texto 1…"/>
          <p:cNvSpPr txBox="1"/>
          <p:nvPr>
            <p:ph type="body" idx="1" hasCustomPrompt="1"/>
          </p:nvPr>
        </p:nvSpPr>
        <p:spPr>
          <a:prstGeom prst="rect">
            <a:avLst/>
          </a:prstGeom>
        </p:spPr>
        <p:txBody>
          <a:bodyPr/>
          <a:lstStyle/>
          <a:p>
            <a:pPr/>
            <a:r>
              <a:t>Texto en viñeta de diapositiva</a:t>
            </a:r>
          </a:p>
          <a:p>
            <a:pPr lvl="1"/>
            <a:r>
              <a:t/>
            </a:r>
          </a:p>
          <a:p>
            <a:pPr lvl="2"/>
            <a:r>
              <a:t/>
            </a:r>
          </a:p>
          <a:p>
            <a:pPr lvl="3"/>
            <a:r>
              <a:t/>
            </a:r>
          </a:p>
          <a:p>
            <a:pPr lvl="4"/>
            <a:r>
              <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52" name="Nivel de texto 1…"/>
          <p:cNvSpPr txBox="1"/>
          <p:nvPr>
            <p:ph type="body" idx="1" hasCustomPrompt="1"/>
          </p:nvPr>
        </p:nvSpPr>
        <p:spPr>
          <a:prstGeom prst="rect">
            <a:avLst/>
          </a:prstGeom>
        </p:spPr>
        <p:txBody>
          <a:bodyPr numCol="2" spcCol="1098550"/>
          <a:lstStyle/>
          <a:p>
            <a:pPr/>
            <a:r>
              <a:t>Texto en viñeta de diapositiva</a:t>
            </a:r>
          </a:p>
          <a:p>
            <a:pPr lvl="1"/>
            <a:r>
              <a:t/>
            </a:r>
          </a:p>
          <a:p>
            <a:pPr lvl="2"/>
            <a:r>
              <a:t/>
            </a:r>
          </a:p>
          <a:p>
            <a:pPr lvl="3"/>
            <a:r>
              <a:t/>
            </a:r>
          </a:p>
          <a:p>
            <a:pPr lvl="4"/>
            <a:r>
              <a:t/>
            </a:r>
          </a:p>
        </p:txBody>
      </p:sp>
      <p:sp>
        <p:nvSpPr>
          <p:cNvPr id="5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0"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61"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62" name="Plato de pasta pappardelle con mantequilla de perejil, avellanas tostadas y queso parmesano rallado"/>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6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video pequeño">
    <p:spTree>
      <p:nvGrpSpPr>
        <p:cNvPr id="1" name=""/>
        <p:cNvGrpSpPr/>
        <p:nvPr/>
      </p:nvGrpSpPr>
      <p:grpSpPr>
        <a:xfrm>
          <a:off x="0" y="0"/>
          <a:ext cx="0" cy="0"/>
          <a:chOff x="0" y="0"/>
          <a:chExt cx="0" cy="0"/>
        </a:xfrm>
      </p:grpSpPr>
      <p:sp>
        <p:nvSpPr>
          <p:cNvPr id="71"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72"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7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7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video grande">
    <p:spTree>
      <p:nvGrpSpPr>
        <p:cNvPr id="1" name=""/>
        <p:cNvGrpSpPr/>
        <p:nvPr/>
      </p:nvGrpSpPr>
      <p:grpSpPr>
        <a:xfrm>
          <a:off x="0" y="0"/>
          <a:ext cx="0" cy="0"/>
          <a:chOff x="0" y="0"/>
          <a:chExt cx="0" cy="0"/>
        </a:xfrm>
      </p:grpSpPr>
      <p:sp>
        <p:nvSpPr>
          <p:cNvPr id="81"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82"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8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8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ción">
    <p:spTree>
      <p:nvGrpSpPr>
        <p:cNvPr id="1" name=""/>
        <p:cNvGrpSpPr/>
        <p:nvPr/>
      </p:nvGrpSpPr>
      <p:grpSpPr>
        <a:xfrm>
          <a:off x="0" y="0"/>
          <a:ext cx="0" cy="0"/>
          <a:chOff x="0" y="0"/>
          <a:chExt cx="0" cy="0"/>
        </a:xfrm>
      </p:grpSpPr>
      <p:sp>
        <p:nvSpPr>
          <p:cNvPr id="91" name="Título de secció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Título de sección</a:t>
            </a:r>
          </a:p>
        </p:txBody>
      </p:sp>
      <p:sp>
        <p:nvSpPr>
          <p:cNvPr id="92"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ítulo de diapositiva"/>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Título de diapositiva</a:t>
            </a:r>
          </a:p>
        </p:txBody>
      </p:sp>
      <p:sp>
        <p:nvSpPr>
          <p:cNvPr id="3" name="Nivel de texto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en viñeta de diapositiva</a:t>
            </a:r>
          </a:p>
          <a:p>
            <a:pPr lvl="1"/>
            <a:r>
              <a:t/>
            </a:r>
          </a:p>
          <a:p>
            <a:pPr lvl="2"/>
            <a:r>
              <a:t/>
            </a:r>
          </a:p>
          <a:p>
            <a:pPr lvl="3"/>
            <a:r>
              <a:t/>
            </a:r>
          </a:p>
          <a:p>
            <a:pPr lvl="4"/>
            <a:r>
              <a:t/>
            </a:r>
          </a:p>
        </p:txBody>
      </p:sp>
      <p:sp>
        <p:nvSpPr>
          <p:cNvPr id="4" name="Número de diapositiva"/>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Mesa de trabajo 1.png" descr="Mesa de trabajo 1.png"/>
          <p:cNvPicPr>
            <a:picLocks noChangeAspect="1"/>
          </p:cNvPicPr>
          <p:nvPr/>
        </p:nvPicPr>
        <p:blipFill>
          <a:blip r:embed="rId2">
            <a:extLst/>
          </a:blip>
          <a:stretch>
            <a:fillRect/>
          </a:stretch>
        </p:blipFill>
        <p:spPr>
          <a:xfrm>
            <a:off x="0" y="-50800"/>
            <a:ext cx="24384001" cy="138176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Mesa de trabajo 6.png" descr="Mesa de trabajo 6.png"/>
          <p:cNvPicPr>
            <a:picLocks noChangeAspect="1"/>
          </p:cNvPicPr>
          <p:nvPr/>
        </p:nvPicPr>
        <p:blipFill>
          <a:blip r:embed="rId2">
            <a:extLst/>
          </a:blip>
          <a:stretch>
            <a:fillRect/>
          </a:stretch>
        </p:blipFill>
        <p:spPr>
          <a:xfrm>
            <a:off x="-37353" y="-46567"/>
            <a:ext cx="24458706" cy="13859935"/>
          </a:xfrm>
          <a:prstGeom prst="rect">
            <a:avLst/>
          </a:prstGeom>
          <a:ln w="12700">
            <a:miter lim="400000"/>
          </a:ln>
        </p:spPr>
      </p:pic>
      <p:pic>
        <p:nvPicPr>
          <p:cNvPr id="228" name="imagen pegada.pdf" descr="imagen pegada.pdf"/>
          <p:cNvPicPr>
            <a:picLocks noChangeAspect="1"/>
          </p:cNvPicPr>
          <p:nvPr/>
        </p:nvPicPr>
        <p:blipFill>
          <a:blip r:embed="rId3">
            <a:extLst/>
          </a:blip>
          <a:stretch>
            <a:fillRect/>
          </a:stretch>
        </p:blipFill>
        <p:spPr>
          <a:xfrm>
            <a:off x="1334046" y="1448723"/>
            <a:ext cx="5962721" cy="50290"/>
          </a:xfrm>
          <a:prstGeom prst="rect">
            <a:avLst/>
          </a:prstGeom>
          <a:ln w="12700">
            <a:miter lim="400000"/>
          </a:ln>
        </p:spPr>
      </p:pic>
      <p:sp>
        <p:nvSpPr>
          <p:cNvPr id="229" name="Straight Connector 2"/>
          <p:cNvSpPr/>
          <p:nvPr/>
        </p:nvSpPr>
        <p:spPr>
          <a:xfrm flipH="1" flipV="1">
            <a:off x="1281235" y="46100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30" name="Un hombre sabio rechaza una porción; otro objeta otra parte. Valoran su juicio como superior a la Palabra, y los pasajes de la Escritura que ellos enseñan se basan en su propia autoridad. La divina autenticidad de la Biblia es destruida. Así se difunden "/>
          <p:cNvSpPr txBox="1"/>
          <p:nvPr/>
        </p:nvSpPr>
        <p:spPr>
          <a:xfrm>
            <a:off x="1277002" y="4876799"/>
            <a:ext cx="20404214" cy="4292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Un hombre sabio rechaza una porción; otro objeta otra parte. Valoran su juicio como superior a la Palabra, y los pasajes de la Escritura que ellos enseñan se basan en su propia autoridad. La divina autenticidad de la Biblia es destruida. Así se difunden semillas de incredulidad, pues la gente se confunde y no sabe qué creer. Hay muchas creencias que la mente no tiene derecho a albergar.</a:t>
            </a:r>
            <a:r>
              <a:rPr>
                <a:solidFill>
                  <a:srgbClr val="FF005C"/>
                </a:solidFill>
              </a:rPr>
              <a:t>—Lecciones Prácticas del Gran Maestro, 29.</a:t>
            </a:r>
          </a:p>
        </p:txBody>
      </p:sp>
      <p:sp>
        <p:nvSpPr>
          <p:cNvPr id="231" name="CONDICIONES MUNDIALES A QUE HACE FRENTE EL CRISTIANO"/>
          <p:cNvSpPr txBox="1"/>
          <p:nvPr/>
        </p:nvSpPr>
        <p:spPr>
          <a:xfrm>
            <a:off x="1271316" y="868385"/>
            <a:ext cx="11585594" cy="6365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CONDICIONES MUNDIALES A QUE HACE FRENTE EL CRISTIANO</a:t>
            </a:r>
          </a:p>
        </p:txBody>
      </p:sp>
      <p:sp>
        <p:nvSpPr>
          <p:cNvPr id="232" name="Tinieblas espirituales"/>
          <p:cNvSpPr txBox="1"/>
          <p:nvPr/>
        </p:nvSpPr>
        <p:spPr>
          <a:xfrm>
            <a:off x="1265235" y="3665207"/>
            <a:ext cx="1555232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Tinieblas espirituales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Mesa de trabajo 8.png" descr="Mesa de trabajo 8.png"/>
          <p:cNvPicPr>
            <a:picLocks noChangeAspect="1"/>
          </p:cNvPicPr>
          <p:nvPr/>
        </p:nvPicPr>
        <p:blipFill>
          <a:blip r:embed="rId2">
            <a:extLst/>
          </a:blip>
          <a:stretch>
            <a:fillRect/>
          </a:stretch>
        </p:blipFill>
        <p:spPr>
          <a:xfrm>
            <a:off x="-24653" y="-64771"/>
            <a:ext cx="24433306" cy="13845542"/>
          </a:xfrm>
          <a:prstGeom prst="rect">
            <a:avLst/>
          </a:prstGeom>
          <a:ln w="12700">
            <a:miter lim="400000"/>
          </a:ln>
        </p:spPr>
      </p:pic>
      <p:pic>
        <p:nvPicPr>
          <p:cNvPr id="235" name="imagen pegada.pdf" descr="imagen pegada.pdf"/>
          <p:cNvPicPr>
            <a:picLocks noChangeAspect="1"/>
          </p:cNvPicPr>
          <p:nvPr/>
        </p:nvPicPr>
        <p:blipFill>
          <a:blip r:embed="rId3">
            <a:extLst/>
          </a:blip>
          <a:stretch>
            <a:fillRect/>
          </a:stretch>
        </p:blipFill>
        <p:spPr>
          <a:xfrm>
            <a:off x="1334046" y="1499523"/>
            <a:ext cx="5962721" cy="50290"/>
          </a:xfrm>
          <a:prstGeom prst="rect">
            <a:avLst/>
          </a:prstGeom>
          <a:ln w="12700">
            <a:miter lim="400000"/>
          </a:ln>
        </p:spPr>
      </p:pic>
      <p:sp>
        <p:nvSpPr>
          <p:cNvPr id="236" name="Straight Connector 2"/>
          <p:cNvSpPr/>
          <p:nvPr/>
        </p:nvSpPr>
        <p:spPr>
          <a:xfrm flipH="1" flipV="1">
            <a:off x="1319335" y="45592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37" name="La maldad está llegando a un grado jamás antes alcanzado; no obstante, muchos ministros del Evangelio claman: “Paz y seguridad”. Pero los fieles mensajeros de Dios han de seguir rápidamente adelante con su obra. Vestidos con la armadura celestial, han de"/>
          <p:cNvSpPr txBox="1"/>
          <p:nvPr/>
        </p:nvSpPr>
        <p:spPr>
          <a:xfrm>
            <a:off x="1291984" y="4902199"/>
            <a:ext cx="20400809"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La maldad está llegando a un grado jamás antes alcanzado; no obstante, muchos ministros del Evangelio claman: “Paz y seguridad”. Pero los fieles mensajeros de Dios han de seguir rápidamente adelante con su obra. Vestidos con la armadura celestial, han de avanzar intrépida y victoriosamente, sin cejar en su lucha hasta que toda alma que se halle a su alcance haya recibido el mensaje de verdad para este tiempo.</a:t>
            </a:r>
            <a:r>
              <a:rPr>
                <a:solidFill>
                  <a:srgbClr val="FF005C"/>
                </a:solidFill>
              </a:rPr>
              <a:t>—Los Hechos de los Apóstoles, 179.</a:t>
            </a:r>
          </a:p>
        </p:txBody>
      </p:sp>
      <p:sp>
        <p:nvSpPr>
          <p:cNvPr id="238" name="CONDICIONES MUNDIALES A QUE HACE FRENTE EL CRISTIANO"/>
          <p:cNvSpPr txBox="1"/>
          <p:nvPr/>
        </p:nvSpPr>
        <p:spPr>
          <a:xfrm>
            <a:off x="1271316" y="919185"/>
            <a:ext cx="11585594" cy="6365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CONDICIONES MUNDIALES A QUE HACE FRENTE EL CRISTIANO</a:t>
            </a:r>
          </a:p>
        </p:txBody>
      </p:sp>
      <p:sp>
        <p:nvSpPr>
          <p:cNvPr id="239" name="Tinieblas espirituales"/>
          <p:cNvSpPr txBox="1"/>
          <p:nvPr/>
        </p:nvSpPr>
        <p:spPr>
          <a:xfrm>
            <a:off x="1316034" y="3639807"/>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Tinieblas espirituales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Mesa de trabajo 6.png" descr="Mesa de trabajo 6.png"/>
          <p:cNvPicPr>
            <a:picLocks noChangeAspect="1"/>
          </p:cNvPicPr>
          <p:nvPr/>
        </p:nvPicPr>
        <p:blipFill>
          <a:blip r:embed="rId2">
            <a:extLst/>
          </a:blip>
          <a:stretch>
            <a:fillRect/>
          </a:stretch>
        </p:blipFill>
        <p:spPr>
          <a:xfrm>
            <a:off x="-37353" y="-59267"/>
            <a:ext cx="24458706" cy="13859935"/>
          </a:xfrm>
          <a:prstGeom prst="rect">
            <a:avLst/>
          </a:prstGeom>
          <a:ln w="12700">
            <a:miter lim="400000"/>
          </a:ln>
        </p:spPr>
      </p:pic>
      <p:pic>
        <p:nvPicPr>
          <p:cNvPr id="242" name="imagen pegada.pdf" descr="imagen pegada.pdf"/>
          <p:cNvPicPr>
            <a:picLocks noChangeAspect="1"/>
          </p:cNvPicPr>
          <p:nvPr/>
        </p:nvPicPr>
        <p:blipFill>
          <a:blip r:embed="rId3">
            <a:extLst/>
          </a:blip>
          <a:stretch>
            <a:fillRect/>
          </a:stretch>
        </p:blipFill>
        <p:spPr>
          <a:xfrm>
            <a:off x="1346746" y="1486823"/>
            <a:ext cx="5962721" cy="50290"/>
          </a:xfrm>
          <a:prstGeom prst="rect">
            <a:avLst/>
          </a:prstGeom>
          <a:ln w="12700">
            <a:miter lim="400000"/>
          </a:ln>
        </p:spPr>
      </p:pic>
      <p:sp>
        <p:nvSpPr>
          <p:cNvPr id="243" name="Straight Connector 2"/>
          <p:cNvSpPr/>
          <p:nvPr/>
        </p:nvSpPr>
        <p:spPr>
          <a:xfrm flipH="1" flipV="1">
            <a:off x="1268535" y="46608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44" name="Hay motivo para inquietarse por el estado religioso del mundo actual. Se ha jugado con la gracia de Dios. La multitud ha anulado la ley de Dios “enseñando doctrinas y mandamientos de hombres”. La incredulidad prevalece en muchas iglesias de nuestra tierr"/>
          <p:cNvSpPr txBox="1"/>
          <p:nvPr/>
        </p:nvSpPr>
        <p:spPr>
          <a:xfrm>
            <a:off x="1238902" y="4902199"/>
            <a:ext cx="20528883" cy="4292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Hay motivo para inquietarse por el estado religioso del mundo actual. Se ha jugado con la gracia de Dios. La multitud ha anulado la ley de Dios “enseñando doctrinas y mandamientos de hombres”. La incredulidad prevalece en muchas iglesias de nuestra tierra; no es una incredulidad en el sentido más amplio, que niegue abiertamente la Sagrada Escritura, sino una incredulidad envuelta en la capa del cristianismo, mientras mina la fe en la Biblia como revelación de Dios.</a:t>
            </a:r>
          </a:p>
        </p:txBody>
      </p:sp>
      <p:sp>
        <p:nvSpPr>
          <p:cNvPr id="245" name="CONDICIONES MUNDIALES A QUE HACE FRENTE EL CRISTIANO"/>
          <p:cNvSpPr txBox="1"/>
          <p:nvPr/>
        </p:nvSpPr>
        <p:spPr>
          <a:xfrm>
            <a:off x="1284016" y="906485"/>
            <a:ext cx="11585594" cy="6365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CONDICIONES MUNDIALES A QUE HACE FRENTE EL CRISTIANO</a:t>
            </a:r>
          </a:p>
        </p:txBody>
      </p:sp>
      <p:sp>
        <p:nvSpPr>
          <p:cNvPr id="246" name="Tinieblas espirituales"/>
          <p:cNvSpPr txBox="1"/>
          <p:nvPr/>
        </p:nvSpPr>
        <p:spPr>
          <a:xfrm>
            <a:off x="1252535" y="3716007"/>
            <a:ext cx="1555232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Tinieblas espirituales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Mesa de trabajo 6.png" descr="Mesa de trabajo 6.png"/>
          <p:cNvPicPr>
            <a:picLocks noChangeAspect="1"/>
          </p:cNvPicPr>
          <p:nvPr/>
        </p:nvPicPr>
        <p:blipFill>
          <a:blip r:embed="rId2">
            <a:extLst/>
          </a:blip>
          <a:stretch>
            <a:fillRect/>
          </a:stretch>
        </p:blipFill>
        <p:spPr>
          <a:xfrm>
            <a:off x="-37353" y="-71967"/>
            <a:ext cx="24458706" cy="13859934"/>
          </a:xfrm>
          <a:prstGeom prst="rect">
            <a:avLst/>
          </a:prstGeom>
          <a:ln w="12700">
            <a:miter lim="400000"/>
          </a:ln>
        </p:spPr>
      </p:pic>
      <p:pic>
        <p:nvPicPr>
          <p:cNvPr id="249" name="imagen pegada.pdf" descr="imagen pegada.pdf"/>
          <p:cNvPicPr>
            <a:picLocks noChangeAspect="1"/>
          </p:cNvPicPr>
          <p:nvPr/>
        </p:nvPicPr>
        <p:blipFill>
          <a:blip r:embed="rId3">
            <a:extLst/>
          </a:blip>
          <a:stretch>
            <a:fillRect/>
          </a:stretch>
        </p:blipFill>
        <p:spPr>
          <a:xfrm>
            <a:off x="1321346" y="1474123"/>
            <a:ext cx="5962721" cy="50290"/>
          </a:xfrm>
          <a:prstGeom prst="rect">
            <a:avLst/>
          </a:prstGeom>
          <a:ln w="12700">
            <a:miter lim="400000"/>
          </a:ln>
        </p:spPr>
      </p:pic>
      <p:sp>
        <p:nvSpPr>
          <p:cNvPr id="250" name="Straight Connector 2"/>
          <p:cNvSpPr/>
          <p:nvPr/>
        </p:nvSpPr>
        <p:spPr>
          <a:xfrm flipH="1" flipV="1">
            <a:off x="1281235" y="4102099"/>
            <a:ext cx="15520321" cy="2"/>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51" name="La devoción ferviente y la piedad viva han cedido el lugar a un formalismo hueco. Como resultado prevalece la apostasía y el sensualismo. Cristo declaró: “Asimismo también como fué en los días de Lot; … como esto será el día en que el Hijo del hombre se "/>
          <p:cNvSpPr txBox="1"/>
          <p:nvPr/>
        </p:nvSpPr>
        <p:spPr>
          <a:xfrm>
            <a:off x="1255835" y="4370933"/>
            <a:ext cx="20475107" cy="4974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La devoción ferviente y la piedad viva han cedido el lugar a un formalismo hueco. Como resultado prevalece la apostasía y el sensualismo. Cristo declaró: “Asimismo también como fué en los días de Lot; … como esto será el día en que el Hijo del hombre se manifestará”. El registro diario de los acontecimientos atestigua el cumplimiento de estas palabras. El mundo está madurando rápidamente para la destrucción. Pronto se derramarán los juicios de Dios, y serán consumidos el pecado y los pecadores.</a:t>
            </a:r>
            <a:r>
              <a:rPr>
                <a:solidFill>
                  <a:srgbClr val="FF005C"/>
                </a:solidFill>
              </a:rPr>
              <a:t>—Historia de los Patriarcas y Profetas, 162.</a:t>
            </a:r>
          </a:p>
        </p:txBody>
      </p:sp>
      <p:sp>
        <p:nvSpPr>
          <p:cNvPr id="252" name="CONDICIONES MUNDIALES A QUE HACE FRENTE EL CRISTIANO"/>
          <p:cNvSpPr txBox="1"/>
          <p:nvPr/>
        </p:nvSpPr>
        <p:spPr>
          <a:xfrm>
            <a:off x="1258616" y="893785"/>
            <a:ext cx="11585594" cy="6365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CONDICIONES MUNDIALES A QUE HACE FRENTE EL CRISTIANO</a:t>
            </a:r>
          </a:p>
        </p:txBody>
      </p:sp>
      <p:sp>
        <p:nvSpPr>
          <p:cNvPr id="253" name="Tinieblas espirituales"/>
          <p:cNvSpPr txBox="1"/>
          <p:nvPr/>
        </p:nvSpPr>
        <p:spPr>
          <a:xfrm>
            <a:off x="1265234" y="3169907"/>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Tinieblas espirituales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Mesa de trabajo 4.png" descr="Mesa de trabajo 4.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sp>
        <p:nvSpPr>
          <p:cNvPr id="174" name="El mundo está dominado por el espíritu de guerra"/>
          <p:cNvSpPr txBox="1"/>
          <p:nvPr/>
        </p:nvSpPr>
        <p:spPr>
          <a:xfrm>
            <a:off x="2465232" y="7161840"/>
            <a:ext cx="15552321" cy="969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200">
                <a:solidFill>
                  <a:srgbClr val="0A80AD"/>
                </a:solidFill>
                <a:latin typeface="Expose Bold"/>
                <a:ea typeface="Expose Bold"/>
                <a:cs typeface="Expose Bold"/>
                <a:sym typeface="Expose Bold"/>
              </a:defRPr>
            </a:lvl1pPr>
          </a:lstStyle>
          <a:p>
            <a:pPr/>
            <a:r>
              <a:t>El mundo está dominado por el espíritu de guerra</a:t>
            </a:r>
          </a:p>
        </p:txBody>
      </p:sp>
      <p:sp>
        <p:nvSpPr>
          <p:cNvPr id="175" name="Capitulo 4"/>
          <p:cNvSpPr txBox="1"/>
          <p:nvPr/>
        </p:nvSpPr>
        <p:spPr>
          <a:xfrm>
            <a:off x="2388916" y="5584895"/>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4</a:t>
            </a:r>
          </a:p>
        </p:txBody>
      </p:sp>
      <p:sp>
        <p:nvSpPr>
          <p:cNvPr id="176" name="CONDICIONES MUNDIALES A QUE HACE FRENTE EL CRISTIANO"/>
          <p:cNvSpPr txBox="1"/>
          <p:nvPr/>
        </p:nvSpPr>
        <p:spPr>
          <a:xfrm>
            <a:off x="2405849" y="6285172"/>
            <a:ext cx="15423372" cy="884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a:solidFill>
                  <a:srgbClr val="03ADC9"/>
                </a:solidFill>
                <a:latin typeface="Expose Bold"/>
                <a:ea typeface="Expose Bold"/>
                <a:cs typeface="Expose Bold"/>
                <a:sym typeface="Expose Bold"/>
              </a:defRPr>
            </a:lvl1pPr>
          </a:lstStyle>
          <a:p>
            <a:pPr/>
            <a:r>
              <a:t>CONDICIONES MUNDIALES A QUE HACE FRENTE EL CRISTIANO</a:t>
            </a:r>
          </a:p>
        </p:txBody>
      </p:sp>
      <p:pic>
        <p:nvPicPr>
          <p:cNvPr id="177" name="imagen pegada.pdf" descr="imagen pegada.pdf"/>
          <p:cNvPicPr>
            <a:picLocks noChangeAspect="1"/>
          </p:cNvPicPr>
          <p:nvPr/>
        </p:nvPicPr>
        <p:blipFill>
          <a:blip r:embed="rId3">
            <a:extLst/>
          </a:blip>
          <a:stretch>
            <a:fillRect/>
          </a:stretch>
        </p:blipFill>
        <p:spPr>
          <a:xfrm>
            <a:off x="2455879" y="7135693"/>
            <a:ext cx="16517049" cy="13930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Mesa de trabajo 6.png" descr="Mesa de trabajo 6.png"/>
          <p:cNvPicPr>
            <a:picLocks noChangeAspect="1"/>
          </p:cNvPicPr>
          <p:nvPr/>
        </p:nvPicPr>
        <p:blipFill>
          <a:blip r:embed="rId2">
            <a:extLst/>
          </a:blip>
          <a:stretch>
            <a:fillRect/>
          </a:stretch>
        </p:blipFill>
        <p:spPr>
          <a:xfrm>
            <a:off x="-37353" y="-71967"/>
            <a:ext cx="24458706" cy="13859934"/>
          </a:xfrm>
          <a:prstGeom prst="rect">
            <a:avLst/>
          </a:prstGeom>
          <a:ln w="12700">
            <a:miter lim="400000"/>
          </a:ln>
        </p:spPr>
      </p:pic>
      <p:pic>
        <p:nvPicPr>
          <p:cNvPr id="180" name="imagen pegada.pdf" descr="imagen pegada.pdf"/>
          <p:cNvPicPr>
            <a:picLocks noChangeAspect="1"/>
          </p:cNvPicPr>
          <p:nvPr/>
        </p:nvPicPr>
        <p:blipFill>
          <a:blip r:embed="rId3">
            <a:extLst/>
          </a:blip>
          <a:stretch>
            <a:fillRect/>
          </a:stretch>
        </p:blipFill>
        <p:spPr>
          <a:xfrm>
            <a:off x="1334046" y="1550323"/>
            <a:ext cx="5962721" cy="50290"/>
          </a:xfrm>
          <a:prstGeom prst="rect">
            <a:avLst/>
          </a:prstGeom>
          <a:ln w="12700">
            <a:miter lim="400000"/>
          </a:ln>
        </p:spPr>
      </p:pic>
      <p:sp>
        <p:nvSpPr>
          <p:cNvPr id="181" name="Straight Connector 2"/>
          <p:cNvSpPr/>
          <p:nvPr/>
        </p:nvSpPr>
        <p:spPr>
          <a:xfrm flipH="1" flipV="1">
            <a:off x="1332035" y="46735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82" name="Un espíritu belicoso agita al mundo. La profecía contenida en el undécimo capítulo del libro de Daniel, está casi completamente cumplida. Muy pronto se realizarán las escenas de angustia descriptas por el profeta.—Joyas de los Testimonios 3:283."/>
          <p:cNvSpPr txBox="1"/>
          <p:nvPr/>
        </p:nvSpPr>
        <p:spPr>
          <a:xfrm>
            <a:off x="1285469" y="5281032"/>
            <a:ext cx="20368545" cy="22480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Un espíritu belicoso agita al mundo. La profecía contenida en el undécimo capítulo del libro de Daniel, está casi completamente cumplida. Muy pronto se realizarán las escenas de angustia descriptas por el profeta.</a:t>
            </a:r>
            <a:r>
              <a:rPr>
                <a:solidFill>
                  <a:srgbClr val="FF005C"/>
                </a:solidFill>
              </a:rPr>
              <a:t>—Joyas de los Testimonios 3:283.</a:t>
            </a:r>
          </a:p>
        </p:txBody>
      </p:sp>
      <p:sp>
        <p:nvSpPr>
          <p:cNvPr id="183" name="CONDICIONES MUNDIALES A QUE HACE FRENTE EL CRISTIANO"/>
          <p:cNvSpPr txBox="1"/>
          <p:nvPr/>
        </p:nvSpPr>
        <p:spPr>
          <a:xfrm>
            <a:off x="1271316" y="969985"/>
            <a:ext cx="11585594" cy="6365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CONDICIONES MUNDIALES A QUE HACE FRENTE EL CRISTIANO</a:t>
            </a:r>
          </a:p>
        </p:txBody>
      </p:sp>
      <p:sp>
        <p:nvSpPr>
          <p:cNvPr id="184" name="El mundo está dominado por el espíritu de guerra"/>
          <p:cNvSpPr txBox="1"/>
          <p:nvPr/>
        </p:nvSpPr>
        <p:spPr>
          <a:xfrm>
            <a:off x="1316034" y="3817607"/>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El mundo está dominado por el espíritu de guerra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Mesa de trabajo 8.png" descr="Mesa de trabajo 8.png"/>
          <p:cNvPicPr>
            <a:picLocks noChangeAspect="1"/>
          </p:cNvPicPr>
          <p:nvPr/>
        </p:nvPicPr>
        <p:blipFill>
          <a:blip r:embed="rId2">
            <a:extLst/>
          </a:blip>
          <a:stretch>
            <a:fillRect/>
          </a:stretch>
        </p:blipFill>
        <p:spPr>
          <a:xfrm>
            <a:off x="-24653" y="-64771"/>
            <a:ext cx="24433306" cy="13845542"/>
          </a:xfrm>
          <a:prstGeom prst="rect">
            <a:avLst/>
          </a:prstGeom>
          <a:ln w="12700">
            <a:miter lim="400000"/>
          </a:ln>
        </p:spPr>
      </p:pic>
      <p:pic>
        <p:nvPicPr>
          <p:cNvPr id="187" name="imagen pegada.pdf" descr="imagen pegada.pdf"/>
          <p:cNvPicPr>
            <a:picLocks noChangeAspect="1"/>
          </p:cNvPicPr>
          <p:nvPr/>
        </p:nvPicPr>
        <p:blipFill>
          <a:blip r:embed="rId3">
            <a:extLst/>
          </a:blip>
          <a:stretch>
            <a:fillRect/>
          </a:stretch>
        </p:blipFill>
        <p:spPr>
          <a:xfrm>
            <a:off x="1346746" y="1461423"/>
            <a:ext cx="5962721" cy="50290"/>
          </a:xfrm>
          <a:prstGeom prst="rect">
            <a:avLst/>
          </a:prstGeom>
          <a:ln w="12700">
            <a:miter lim="400000"/>
          </a:ln>
        </p:spPr>
      </p:pic>
      <p:sp>
        <p:nvSpPr>
          <p:cNvPr id="188" name="Straight Connector 2"/>
          <p:cNvSpPr/>
          <p:nvPr/>
        </p:nvSpPr>
        <p:spPr>
          <a:xfrm flipH="1" flipV="1">
            <a:off x="1281235" y="47497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89" name="Se me mostró a los habitantes de la tierra en la mayor confusión. Guerra, derramamiento de sangre, privación, necesidad, hambre y pestilencia azotaban la tierra. ... Se me llamó entonces la atención a otra escena. Parecía haber un corto tiempo de paz. Un"/>
          <p:cNvSpPr txBox="1"/>
          <p:nvPr/>
        </p:nvSpPr>
        <p:spPr>
          <a:xfrm>
            <a:off x="1270818" y="5003799"/>
            <a:ext cx="20432789"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Se me mostró a los habitantes de la tierra en la mayor confusión. Guerra, derramamiento de sangre, privación, necesidad, hambre y pestilencia azotaban la tierra. ... Se me llamó entonces la atención a otra escena. Parecía haber un corto tiempo de paz. Una vez más los habitantes de la tierra, fueron presentados delante de mí; y de nuevo todas las cosas se hallaban en la mayor confusión. La lucha, la guerra, el derramamiento de sangre, con hambre y pestilencia, rugían por doquier.</a:t>
            </a:r>
          </a:p>
        </p:txBody>
      </p:sp>
      <p:sp>
        <p:nvSpPr>
          <p:cNvPr id="190" name="El mundo está dominado por el espíritu de guerra"/>
          <p:cNvSpPr txBox="1"/>
          <p:nvPr/>
        </p:nvSpPr>
        <p:spPr>
          <a:xfrm>
            <a:off x="1277934" y="3830307"/>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El mundo está dominado por el espíritu de guerra</a:t>
            </a:r>
          </a:p>
        </p:txBody>
      </p:sp>
      <p:sp>
        <p:nvSpPr>
          <p:cNvPr id="191" name="CONDICIONES MUNDIALES A QUE HACE FRENTE EL CRISTIANO"/>
          <p:cNvSpPr txBox="1"/>
          <p:nvPr/>
        </p:nvSpPr>
        <p:spPr>
          <a:xfrm>
            <a:off x="1284016" y="881085"/>
            <a:ext cx="11585594" cy="6365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CONDICIONES MUNDIALES A QUE HACE FRENTE EL CRISTIANO</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Mesa de trabajo 10.png" descr="Mesa de trabajo 10.png"/>
          <p:cNvPicPr>
            <a:picLocks noChangeAspect="1"/>
          </p:cNvPicPr>
          <p:nvPr/>
        </p:nvPicPr>
        <p:blipFill>
          <a:blip r:embed="rId2">
            <a:extLst/>
          </a:blip>
          <a:stretch>
            <a:fillRect/>
          </a:stretch>
        </p:blipFill>
        <p:spPr>
          <a:xfrm>
            <a:off x="-24653" y="-64770"/>
            <a:ext cx="24433306" cy="13845540"/>
          </a:xfrm>
          <a:prstGeom prst="rect">
            <a:avLst/>
          </a:prstGeom>
          <a:ln w="12700">
            <a:miter lim="400000"/>
          </a:ln>
        </p:spPr>
      </p:pic>
      <p:pic>
        <p:nvPicPr>
          <p:cNvPr id="194" name="imagen pegada.pdf" descr="imagen pegada.pdf"/>
          <p:cNvPicPr>
            <a:picLocks noChangeAspect="1"/>
          </p:cNvPicPr>
          <p:nvPr/>
        </p:nvPicPr>
        <p:blipFill>
          <a:blip r:embed="rId3">
            <a:extLst/>
          </a:blip>
          <a:stretch>
            <a:fillRect/>
          </a:stretch>
        </p:blipFill>
        <p:spPr>
          <a:xfrm>
            <a:off x="1346746" y="1486823"/>
            <a:ext cx="5962721" cy="50290"/>
          </a:xfrm>
          <a:prstGeom prst="rect">
            <a:avLst/>
          </a:prstGeom>
          <a:ln w="12700">
            <a:miter lim="400000"/>
          </a:ln>
        </p:spPr>
      </p:pic>
      <p:sp>
        <p:nvSpPr>
          <p:cNvPr id="195" name="Straight Connector 2"/>
          <p:cNvSpPr/>
          <p:nvPr/>
        </p:nvSpPr>
        <p:spPr>
          <a:xfrm flipH="1" flipV="1">
            <a:off x="1319335" y="48132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96" name="Otras naciones se hallaban empeñadas en esta guerra y confusión. La guerra causaba hambre. La necesidad y el derramamiento de sangre producía pestilencia. Y entonces los corazones de los hombres desfallecían de temor, “y expectación de las cosas que sobr"/>
          <p:cNvSpPr txBox="1"/>
          <p:nvPr/>
        </p:nvSpPr>
        <p:spPr>
          <a:xfrm>
            <a:off x="1298169" y="5221799"/>
            <a:ext cx="20447672"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Otras naciones se hallaban empeñadas en esta guerra y confusión. La guerra causaba hambre. La necesidad y el derramamiento de sangre producía pestilencia. Y entonces los corazones de los hombres desfallecían de temor, “y expectación de las cosas que sobrevendrán a la redondez de la tierra.”</a:t>
            </a:r>
            <a:r>
              <a:rPr>
                <a:solidFill>
                  <a:srgbClr val="FF005C"/>
                </a:solidFill>
              </a:rPr>
              <a:t>—Testimonies for the Church 1:268.</a:t>
            </a:r>
          </a:p>
        </p:txBody>
      </p:sp>
      <p:sp>
        <p:nvSpPr>
          <p:cNvPr id="197" name="Una epidemia de crimen"/>
          <p:cNvSpPr txBox="1"/>
          <p:nvPr/>
        </p:nvSpPr>
        <p:spPr>
          <a:xfrm>
            <a:off x="1303335" y="3881107"/>
            <a:ext cx="1555232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Una epidemia de crimen</a:t>
            </a:r>
          </a:p>
        </p:txBody>
      </p:sp>
      <p:sp>
        <p:nvSpPr>
          <p:cNvPr id="198" name="CONDICIONES MUNDIALES A QUE HACE FRENTE EL CRISTIANO"/>
          <p:cNvSpPr txBox="1"/>
          <p:nvPr/>
        </p:nvSpPr>
        <p:spPr>
          <a:xfrm>
            <a:off x="1284016" y="906485"/>
            <a:ext cx="11585594" cy="6365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CONDICIONES MUNDIALES A QUE HACE FRENTE EL CRISTIANO</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Mesa de trabajo 4.png" descr="Mesa de trabajo 4.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sp>
        <p:nvSpPr>
          <p:cNvPr id="201" name="Tinieblas espirituales"/>
          <p:cNvSpPr txBox="1"/>
          <p:nvPr/>
        </p:nvSpPr>
        <p:spPr>
          <a:xfrm>
            <a:off x="2448298" y="7233807"/>
            <a:ext cx="15552322" cy="969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200">
                <a:solidFill>
                  <a:srgbClr val="0A80AD"/>
                </a:solidFill>
                <a:latin typeface="Expose Bold"/>
                <a:ea typeface="Expose Bold"/>
                <a:cs typeface="Expose Bold"/>
                <a:sym typeface="Expose Bold"/>
              </a:defRPr>
            </a:lvl1pPr>
          </a:lstStyle>
          <a:p>
            <a:pPr/>
            <a:r>
              <a:t>Tinieblas espirituales</a:t>
            </a:r>
          </a:p>
        </p:txBody>
      </p:sp>
      <p:sp>
        <p:nvSpPr>
          <p:cNvPr id="202" name="Capitulo 4"/>
          <p:cNvSpPr txBox="1"/>
          <p:nvPr/>
        </p:nvSpPr>
        <p:spPr>
          <a:xfrm>
            <a:off x="2422782" y="5656862"/>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4</a:t>
            </a:r>
          </a:p>
        </p:txBody>
      </p:sp>
      <p:sp>
        <p:nvSpPr>
          <p:cNvPr id="203" name="CONDICIONES MUNDIALES A QUE HACE FRENTE EL CRISTIANO"/>
          <p:cNvSpPr txBox="1"/>
          <p:nvPr/>
        </p:nvSpPr>
        <p:spPr>
          <a:xfrm>
            <a:off x="2439716" y="6357139"/>
            <a:ext cx="15423371" cy="884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a:solidFill>
                  <a:srgbClr val="03ADC9"/>
                </a:solidFill>
                <a:latin typeface="Expose Bold"/>
                <a:ea typeface="Expose Bold"/>
                <a:cs typeface="Expose Bold"/>
                <a:sym typeface="Expose Bold"/>
              </a:defRPr>
            </a:lvl1pPr>
          </a:lstStyle>
          <a:p>
            <a:pPr/>
            <a:r>
              <a:t>CONDICIONES MUNDIALES A QUE HACE FRENTE EL CRISTIANO</a:t>
            </a:r>
          </a:p>
        </p:txBody>
      </p:sp>
      <p:pic>
        <p:nvPicPr>
          <p:cNvPr id="204" name="imagen pegada.pdf" descr="imagen pegada.pdf"/>
          <p:cNvPicPr>
            <a:picLocks noChangeAspect="1"/>
          </p:cNvPicPr>
          <p:nvPr/>
        </p:nvPicPr>
        <p:blipFill>
          <a:blip r:embed="rId3">
            <a:extLst/>
          </a:blip>
          <a:stretch>
            <a:fillRect/>
          </a:stretch>
        </p:blipFill>
        <p:spPr>
          <a:xfrm>
            <a:off x="2455879" y="7135693"/>
            <a:ext cx="16517049" cy="139303"/>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Mesa de trabajo 3.png" descr="Mesa de trabajo 3.png"/>
          <p:cNvPicPr>
            <a:picLocks noChangeAspect="1"/>
          </p:cNvPicPr>
          <p:nvPr/>
        </p:nvPicPr>
        <p:blipFill>
          <a:blip r:embed="rId2">
            <a:extLst/>
          </a:blip>
          <a:stretch>
            <a:fillRect/>
          </a:stretch>
        </p:blipFill>
        <p:spPr>
          <a:xfrm>
            <a:off x="-50053" y="4233"/>
            <a:ext cx="24484106" cy="13874328"/>
          </a:xfrm>
          <a:prstGeom prst="rect">
            <a:avLst/>
          </a:prstGeom>
          <a:ln w="12700">
            <a:miter lim="400000"/>
          </a:ln>
        </p:spPr>
      </p:pic>
      <p:pic>
        <p:nvPicPr>
          <p:cNvPr id="207" name="imagen pegada.pdf" descr="imagen pegada.pdf"/>
          <p:cNvPicPr>
            <a:picLocks noChangeAspect="1"/>
          </p:cNvPicPr>
          <p:nvPr/>
        </p:nvPicPr>
        <p:blipFill>
          <a:blip r:embed="rId3">
            <a:extLst/>
          </a:blip>
          <a:stretch>
            <a:fillRect/>
          </a:stretch>
        </p:blipFill>
        <p:spPr>
          <a:xfrm>
            <a:off x="1321346" y="1436023"/>
            <a:ext cx="5962721" cy="50290"/>
          </a:xfrm>
          <a:prstGeom prst="rect">
            <a:avLst/>
          </a:prstGeom>
          <a:ln w="12700">
            <a:miter lim="400000"/>
          </a:ln>
        </p:spPr>
      </p:pic>
      <p:sp>
        <p:nvSpPr>
          <p:cNvPr id="208" name="Straight Connector 2"/>
          <p:cNvSpPr/>
          <p:nvPr/>
        </p:nvSpPr>
        <p:spPr>
          <a:xfrm flipH="1" flipV="1">
            <a:off x="1395535" y="45719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09" name="El tiempo actual es un tiempo de tinieblas espirituales para las iglesias del mundo. La ignorancia de las cosas divinas ha encubierto a Dios y la verdad de la vista de los hombres. Las fuerzas del mal se congregan y fortalecen. Satanás promete a sus asoc"/>
          <p:cNvSpPr txBox="1"/>
          <p:nvPr/>
        </p:nvSpPr>
        <p:spPr>
          <a:xfrm>
            <a:off x="1327802" y="4823866"/>
            <a:ext cx="20441538"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El tiempo actual es un tiempo de tinieblas espirituales para las iglesias del mundo. La ignorancia de las cosas divinas ha encubierto a Dios y la verdad de la vista de los hombres. Las fuerzas del mal se congregan y fortalecen. Satanás promete a sus asociados que hará una obra que seducirá al mundo entero.</a:t>
            </a:r>
            <a:endParaRPr>
              <a:solidFill>
                <a:srgbClr val="FF005C"/>
              </a:solidFill>
            </a:endParaRPr>
          </a:p>
        </p:txBody>
      </p:sp>
      <p:sp>
        <p:nvSpPr>
          <p:cNvPr id="210" name="Tinieblas espirituales"/>
          <p:cNvSpPr txBox="1"/>
          <p:nvPr/>
        </p:nvSpPr>
        <p:spPr>
          <a:xfrm>
            <a:off x="1379535" y="3652507"/>
            <a:ext cx="1555232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Tinieblas espirituales</a:t>
            </a:r>
          </a:p>
        </p:txBody>
      </p:sp>
      <p:sp>
        <p:nvSpPr>
          <p:cNvPr id="211" name="CONDICIONES MUNDIALES A QUE HACE FRENTE EL CRISTIANO"/>
          <p:cNvSpPr txBox="1"/>
          <p:nvPr/>
        </p:nvSpPr>
        <p:spPr>
          <a:xfrm>
            <a:off x="1258616" y="855685"/>
            <a:ext cx="11585594" cy="6365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CONDICIONES MUNDIALES A QUE HACE FRENTE EL CRISTIANO</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Mesa de trabajo 5.png" descr="Mesa de trabajo 5.png"/>
          <p:cNvPicPr>
            <a:picLocks noChangeAspect="1"/>
          </p:cNvPicPr>
          <p:nvPr/>
        </p:nvPicPr>
        <p:blipFill>
          <a:blip r:embed="rId2">
            <a:extLst/>
          </a:blip>
          <a:stretch>
            <a:fillRect/>
          </a:stretch>
        </p:blipFill>
        <p:spPr>
          <a:xfrm>
            <a:off x="-37353" y="-148167"/>
            <a:ext cx="24458706" cy="13859935"/>
          </a:xfrm>
          <a:prstGeom prst="rect">
            <a:avLst/>
          </a:prstGeom>
          <a:ln w="12700">
            <a:miter lim="400000"/>
          </a:ln>
        </p:spPr>
      </p:pic>
      <p:pic>
        <p:nvPicPr>
          <p:cNvPr id="214" name="imagen pegada.pdf" descr="imagen pegada.pdf"/>
          <p:cNvPicPr>
            <a:picLocks noChangeAspect="1"/>
          </p:cNvPicPr>
          <p:nvPr/>
        </p:nvPicPr>
        <p:blipFill>
          <a:blip r:embed="rId3">
            <a:extLst/>
          </a:blip>
          <a:stretch>
            <a:fillRect/>
          </a:stretch>
        </p:blipFill>
        <p:spPr>
          <a:xfrm>
            <a:off x="1346746" y="1512223"/>
            <a:ext cx="5962721" cy="50290"/>
          </a:xfrm>
          <a:prstGeom prst="rect">
            <a:avLst/>
          </a:prstGeom>
          <a:ln w="12700">
            <a:miter lim="400000"/>
          </a:ln>
        </p:spPr>
      </p:pic>
      <p:sp>
        <p:nvSpPr>
          <p:cNvPr id="215" name="Straight Connector 2"/>
          <p:cNvSpPr/>
          <p:nvPr/>
        </p:nvSpPr>
        <p:spPr>
          <a:xfrm flipH="1" flipV="1">
            <a:off x="1293935" y="49402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16" name="Mientras que la actividad de la iglesia es sólo parcial, Satanás y sus ejércitos están desplegando una actividad intensa. Las iglesias seudocristianas están muy lejos de haber convertido al mundo, pues ellas mismas se han dejado corromper por el egoísmo "/>
          <p:cNvSpPr txBox="1"/>
          <p:nvPr/>
        </p:nvSpPr>
        <p:spPr>
          <a:xfrm>
            <a:off x="1251602" y="5194299"/>
            <a:ext cx="20517803" cy="4292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Mientras que la actividad de la iglesia es sólo parcial, Satanás y sus ejércitos están desplegando una actividad intensa. Las iglesias seudocristianas están muy lejos de haber convertido al mundo, pues ellas mismas se han dejado corromper por el egoísmo y el orgullo; y necesitan experimentar el poder regenerador de Dios en su seno antes de poder guiar a otros hacia un ideal más elevado y más puro.</a:t>
            </a:r>
            <a:r>
              <a:rPr>
                <a:solidFill>
                  <a:srgbClr val="FF005C"/>
                </a:solidFill>
              </a:rPr>
              <a:t>—Joyas de los Testimonios 3:315.</a:t>
            </a:r>
          </a:p>
        </p:txBody>
      </p:sp>
      <p:sp>
        <p:nvSpPr>
          <p:cNvPr id="217" name="Tinieblas espirituales"/>
          <p:cNvSpPr txBox="1"/>
          <p:nvPr/>
        </p:nvSpPr>
        <p:spPr>
          <a:xfrm>
            <a:off x="1277935" y="4008107"/>
            <a:ext cx="1555232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Tinieblas espirituales</a:t>
            </a:r>
          </a:p>
        </p:txBody>
      </p:sp>
      <p:sp>
        <p:nvSpPr>
          <p:cNvPr id="218" name="CONDICIONES MUNDIALES A QUE HACE FRENTE EL CRISTIANO"/>
          <p:cNvSpPr txBox="1"/>
          <p:nvPr/>
        </p:nvSpPr>
        <p:spPr>
          <a:xfrm>
            <a:off x="1284016" y="931885"/>
            <a:ext cx="11585594" cy="6365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CONDICIONES MUNDIALES A QUE HACE FRENTE EL CRISTIANO</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Mesa de trabajo 6.png" descr="Mesa de trabajo 6.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pic>
        <p:nvPicPr>
          <p:cNvPr id="221" name="imagen pegada.pdf" descr="imagen pegada.pdf"/>
          <p:cNvPicPr>
            <a:picLocks noChangeAspect="1"/>
          </p:cNvPicPr>
          <p:nvPr/>
        </p:nvPicPr>
        <p:blipFill>
          <a:blip r:embed="rId3">
            <a:extLst/>
          </a:blip>
          <a:stretch>
            <a:fillRect/>
          </a:stretch>
        </p:blipFill>
        <p:spPr>
          <a:xfrm>
            <a:off x="1334046" y="1537623"/>
            <a:ext cx="5962721" cy="50290"/>
          </a:xfrm>
          <a:prstGeom prst="rect">
            <a:avLst/>
          </a:prstGeom>
          <a:ln w="12700">
            <a:miter lim="400000"/>
          </a:ln>
        </p:spPr>
      </p:pic>
      <p:sp>
        <p:nvSpPr>
          <p:cNvPr id="222" name="Straight Connector 2"/>
          <p:cNvSpPr/>
          <p:nvPr/>
        </p:nvSpPr>
        <p:spPr>
          <a:xfrm flipH="1" flipV="1">
            <a:off x="1281235" y="5459063"/>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23" name="En nuestros tiempos, así como antaño, las verdades vitales de la Palabra de Dios son puestas a un lado para dar lugar a las teorías y especulaciones humanas. Muchos profesos ministros del Evangelio no aceptan toda la Biblia como palabra inspirada."/>
          <p:cNvSpPr txBox="1"/>
          <p:nvPr/>
        </p:nvSpPr>
        <p:spPr>
          <a:xfrm>
            <a:off x="1243135" y="5733999"/>
            <a:ext cx="20479571" cy="22480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En nuestros tiempos, así como antaño, las verdades vitales de la Palabra de Dios son puestas a un lado para dar lugar a las teorías y especulaciones humanas. Muchos profesos ministros del Evangelio no aceptan toda la Biblia como palabra inspirada.</a:t>
            </a:r>
          </a:p>
        </p:txBody>
      </p:sp>
      <p:sp>
        <p:nvSpPr>
          <p:cNvPr id="224" name="CONDICIONES MUNDIALES A QUE HACE FRENTE EL CRISTIANO"/>
          <p:cNvSpPr txBox="1"/>
          <p:nvPr/>
        </p:nvSpPr>
        <p:spPr>
          <a:xfrm>
            <a:off x="1271316" y="957285"/>
            <a:ext cx="11585594" cy="6365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200">
                <a:solidFill>
                  <a:srgbClr val="03ADC9"/>
                </a:solidFill>
                <a:latin typeface="Expose Bold"/>
                <a:ea typeface="Expose Bold"/>
                <a:cs typeface="Expose Bold"/>
                <a:sym typeface="Expose Bold"/>
              </a:defRPr>
            </a:lvl1pPr>
          </a:lstStyle>
          <a:p>
            <a:pPr/>
            <a:r>
              <a:t>CONDICIONES MUNDIALES A QUE HACE FRENTE EL CRISTIANO</a:t>
            </a:r>
          </a:p>
        </p:txBody>
      </p:sp>
      <p:sp>
        <p:nvSpPr>
          <p:cNvPr id="225" name="Tinieblas espirituales"/>
          <p:cNvSpPr txBox="1"/>
          <p:nvPr/>
        </p:nvSpPr>
        <p:spPr>
          <a:xfrm>
            <a:off x="1265234" y="4603070"/>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A80AD"/>
                </a:solidFill>
                <a:latin typeface="Expose Bold"/>
                <a:ea typeface="Expose Bold"/>
                <a:cs typeface="Expose Bold"/>
                <a:sym typeface="Expose Bold"/>
              </a:defRPr>
            </a:lvl1pPr>
          </a:lstStyle>
          <a:p>
            <a:pPr/>
            <a:r>
              <a:t>Tinieblas espirituales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