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 name="Mesa de trabajo 8.png" descr="Mesa de trabajo 8.png"/>
          <p:cNvPicPr>
            <a:picLocks noChangeAspect="1"/>
          </p:cNvPicPr>
          <p:nvPr/>
        </p:nvPicPr>
        <p:blipFill>
          <a:blip r:embed="rId2">
            <a:extLst/>
          </a:blip>
          <a:stretch>
            <a:fillRect/>
          </a:stretch>
        </p:blipFill>
        <p:spPr>
          <a:xfrm>
            <a:off x="-40680" y="-73819"/>
            <a:ext cx="24465174" cy="13863599"/>
          </a:xfrm>
          <a:prstGeom prst="rect">
            <a:avLst/>
          </a:prstGeom>
          <a:ln w="12700">
            <a:miter lim="400000"/>
          </a:ln>
        </p:spPr>
      </p:pic>
      <p:pic>
        <p:nvPicPr>
          <p:cNvPr id="228" name="imagen pegada.pdf" descr="imagen pegada.pdf"/>
          <p:cNvPicPr>
            <a:picLocks noChangeAspect="1"/>
          </p:cNvPicPr>
          <p:nvPr/>
        </p:nvPicPr>
        <p:blipFill>
          <a:blip r:embed="rId3">
            <a:extLst/>
          </a:blip>
          <a:stretch>
            <a:fillRect/>
          </a:stretch>
        </p:blipFill>
        <p:spPr>
          <a:xfrm>
            <a:off x="1295946" y="1499523"/>
            <a:ext cx="5962721" cy="50290"/>
          </a:xfrm>
          <a:prstGeom prst="rect">
            <a:avLst/>
          </a:prstGeom>
          <a:ln w="12700">
            <a:miter lim="400000"/>
          </a:ln>
        </p:spPr>
      </p:pic>
      <p:sp>
        <p:nvSpPr>
          <p:cNvPr id="229" name="Straight Connector 2"/>
          <p:cNvSpPr/>
          <p:nvPr/>
        </p:nvSpPr>
        <p:spPr>
          <a:xfrm flipH="1" flipV="1">
            <a:off x="1357435" y="49021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0" name="En nuestro propio país hay millares de personas de todas las naciones y lenguas y gentes que son ignorantes y supersticiosas, que no tienen ningún conocimiento de la Biblia o de sus sagradas enseñanzas. La mano de Dios ha actuado en su venida a Norteamér"/>
          <p:cNvSpPr txBox="1"/>
          <p:nvPr/>
        </p:nvSpPr>
        <p:spPr>
          <a:xfrm>
            <a:off x="1240595" y="5196839"/>
            <a:ext cx="20429147"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En nuestro propio país hay millares de personas de todas las naciones y lenguas y gentes que son ignorantes y supersticiosas, que no tienen ningún conocimiento de la Biblia o de sus sagradas enseñanzas. La mano de Dios ha actuado en su venida a Norteamérica, para que fuesen colocados bajo la influencia iluminadora de la verdad revelada en su Palabra, y llegaran a ser participantes de su fe salvadora.</a:t>
            </a:r>
            <a:r>
              <a:rPr>
                <a:solidFill>
                  <a:srgbClr val="FF005C"/>
                </a:solidFill>
              </a:rPr>
              <a:t>—The Review and Herald, 1 de marzo de 1887.</a:t>
            </a:r>
          </a:p>
        </p:txBody>
      </p:sp>
      <p:sp>
        <p:nvSpPr>
          <p:cNvPr id="231" name="Una oportunidad enviada por el cielo"/>
          <p:cNvSpPr txBox="1"/>
          <p:nvPr/>
        </p:nvSpPr>
        <p:spPr>
          <a:xfrm>
            <a:off x="1332988" y="3874869"/>
            <a:ext cx="12127482" cy="9450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100">
                <a:solidFill>
                  <a:srgbClr val="0A80AD"/>
                </a:solidFill>
                <a:latin typeface="Expose Bold"/>
                <a:ea typeface="Expose Bold"/>
                <a:cs typeface="Expose Bold"/>
                <a:sym typeface="Expose Bold"/>
              </a:defRPr>
            </a:lvl1pPr>
          </a:lstStyle>
          <a:p>
            <a:pPr/>
            <a:r>
              <a:t>Una oportunidad enviada por el cielo</a:t>
            </a:r>
          </a:p>
        </p:txBody>
      </p:sp>
      <p:sp>
        <p:nvSpPr>
          <p:cNvPr id="232" name="El trabajo entre los extranjeros del país"/>
          <p:cNvSpPr txBox="1"/>
          <p:nvPr/>
        </p:nvSpPr>
        <p:spPr>
          <a:xfrm>
            <a:off x="1275549" y="8382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Mesa de trabajo 9.png" descr="Mesa de trabajo 9.png"/>
          <p:cNvPicPr>
            <a:picLocks noChangeAspect="1"/>
          </p:cNvPicPr>
          <p:nvPr/>
        </p:nvPicPr>
        <p:blipFill>
          <a:blip r:embed="rId2">
            <a:extLst/>
          </a:blip>
          <a:stretch>
            <a:fillRect/>
          </a:stretch>
        </p:blipFill>
        <p:spPr>
          <a:xfrm>
            <a:off x="-93233" y="-103632"/>
            <a:ext cx="24570467" cy="13923264"/>
          </a:xfrm>
          <a:prstGeom prst="rect">
            <a:avLst/>
          </a:prstGeom>
          <a:ln w="12700">
            <a:miter lim="400000"/>
          </a:ln>
        </p:spPr>
      </p:pic>
      <p:pic>
        <p:nvPicPr>
          <p:cNvPr id="235" name="imagen pegada.pdf" descr="imagen pegada.pdf"/>
          <p:cNvPicPr>
            <a:picLocks noChangeAspect="1"/>
          </p:cNvPicPr>
          <p:nvPr/>
        </p:nvPicPr>
        <p:blipFill>
          <a:blip r:embed="rId3">
            <a:extLst/>
          </a:blip>
          <a:stretch>
            <a:fillRect/>
          </a:stretch>
        </p:blipFill>
        <p:spPr>
          <a:xfrm>
            <a:off x="1245146" y="1474123"/>
            <a:ext cx="5962721" cy="50290"/>
          </a:xfrm>
          <a:prstGeom prst="rect">
            <a:avLst/>
          </a:prstGeom>
          <a:ln w="12700">
            <a:miter lim="400000"/>
          </a:ln>
        </p:spPr>
      </p:pic>
      <p:sp>
        <p:nvSpPr>
          <p:cNvPr id="236" name="Dios en su providencia ha traído a los hombres a nuestras mismas puertas, y los echa, por así decirlo, en nuestros brazos, para que aprendan la verdad y se califiquen para realizar una obra que nosotros no podríamos hacer en llevar la luz a los hombres d"/>
          <p:cNvSpPr txBox="1"/>
          <p:nvPr/>
        </p:nvSpPr>
        <p:spPr>
          <a:xfrm>
            <a:off x="1286315" y="5964732"/>
            <a:ext cx="20486296"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Dios en su providencia ha traído a los hombres a nuestras mismas puertas, y los echa, por así decirlo, en nuestros brazos, para que aprendan la verdad y se califiquen para realizar una obra que nosotros no podríamos hacer en llevar la luz a los hombres de otros idiomas.</a:t>
            </a:r>
            <a:r>
              <a:rPr>
                <a:solidFill>
                  <a:srgbClr val="FF005C"/>
                </a:solidFill>
              </a:rPr>
              <a:t>— The Review and Herald, 25 de julio de 1918.</a:t>
            </a:r>
          </a:p>
        </p:txBody>
      </p:sp>
      <p:sp>
        <p:nvSpPr>
          <p:cNvPr id="237" name="Straight Connector 2"/>
          <p:cNvSpPr/>
          <p:nvPr/>
        </p:nvSpPr>
        <p:spPr>
          <a:xfrm flipH="1" flipV="1">
            <a:off x="1382835" y="5676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8" name="Una oportunidad enviada por el cielo"/>
          <p:cNvSpPr txBox="1"/>
          <p:nvPr/>
        </p:nvSpPr>
        <p:spPr>
          <a:xfrm>
            <a:off x="1358388" y="47823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oportunidad enviada por el cielo</a:t>
            </a:r>
          </a:p>
        </p:txBody>
      </p:sp>
      <p:sp>
        <p:nvSpPr>
          <p:cNvPr id="239" name="El trabajo entre los extranjeros del país"/>
          <p:cNvSpPr txBox="1"/>
          <p:nvPr/>
        </p:nvSpPr>
        <p:spPr>
          <a:xfrm>
            <a:off x="1224749" y="8128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1"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242" name="imagen pegada.pdf" descr="imagen pegada.pdf"/>
          <p:cNvPicPr>
            <a:picLocks noChangeAspect="1"/>
          </p:cNvPicPr>
          <p:nvPr/>
        </p:nvPicPr>
        <p:blipFill>
          <a:blip r:embed="rId3">
            <a:extLst/>
          </a:blip>
          <a:stretch>
            <a:fillRect/>
          </a:stretch>
        </p:blipFill>
        <p:spPr>
          <a:xfrm>
            <a:off x="1308646" y="1524923"/>
            <a:ext cx="5962721" cy="50290"/>
          </a:xfrm>
          <a:prstGeom prst="rect">
            <a:avLst/>
          </a:prstGeom>
          <a:ln w="12700">
            <a:miter lim="400000"/>
          </a:ln>
        </p:spPr>
      </p:pic>
      <p:sp>
        <p:nvSpPr>
          <p:cNvPr id="243" name="Straight Connector 2"/>
          <p:cNvSpPr/>
          <p:nvPr/>
        </p:nvSpPr>
        <p:spPr>
          <a:xfrm flipH="1" flipV="1">
            <a:off x="1446335" y="49021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4" name="Muchos de estos extranjeros están aquí por la providencia de Dios, y deben tener la oportunidad de oír la verdad para este tiempo, y recibir una preparación que los capacite para regresar a sus propios países como portadores de la preciosa luz que brilla"/>
          <p:cNvSpPr txBox="1"/>
          <p:nvPr/>
        </p:nvSpPr>
        <p:spPr>
          <a:xfrm>
            <a:off x="1306635" y="5311140"/>
            <a:ext cx="20487063"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Muchos de estos extranjeros están aquí por la providencia de Dios, y deben tener la oportunidad de oír la verdad para este tiempo, y recibir una preparación que los capacite para regresar a sus propios países como portadores de la preciosa luz que brilla directamente desde el trono de Dios.</a:t>
            </a:r>
            <a:r>
              <a:rPr>
                <a:solidFill>
                  <a:srgbClr val="FF005C"/>
                </a:solidFill>
              </a:rPr>
              <a:t>—Pacific Union Recorder, 21 de abril de 1910.</a:t>
            </a:r>
            <a:endParaRPr>
              <a:solidFill>
                <a:srgbClr val="FF005C"/>
              </a:solidFill>
            </a:endParaRPr>
          </a:p>
        </p:txBody>
      </p:sp>
      <p:sp>
        <p:nvSpPr>
          <p:cNvPr id="245" name="El trabajo entre los extranjeros del país"/>
          <p:cNvSpPr txBox="1"/>
          <p:nvPr/>
        </p:nvSpPr>
        <p:spPr>
          <a:xfrm>
            <a:off x="1288249" y="8636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46" name="Una oportunidad enviada por el cielo"/>
          <p:cNvSpPr txBox="1"/>
          <p:nvPr/>
        </p:nvSpPr>
        <p:spPr>
          <a:xfrm>
            <a:off x="1421888" y="40076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oportunidad enviada por el cielo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8"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249" name="imagen pegada.pdf" descr="imagen pegada.pdf"/>
          <p:cNvPicPr>
            <a:picLocks noChangeAspect="1"/>
          </p:cNvPicPr>
          <p:nvPr/>
        </p:nvPicPr>
        <p:blipFill>
          <a:blip r:embed="rId3">
            <a:extLst/>
          </a:blip>
          <a:stretch>
            <a:fillRect/>
          </a:stretch>
        </p:blipFill>
        <p:spPr>
          <a:xfrm>
            <a:off x="1308646" y="1423323"/>
            <a:ext cx="5962721" cy="50290"/>
          </a:xfrm>
          <a:prstGeom prst="rect">
            <a:avLst/>
          </a:prstGeom>
          <a:ln w="12700">
            <a:miter lim="400000"/>
          </a:ln>
        </p:spPr>
      </p:pic>
      <p:sp>
        <p:nvSpPr>
          <p:cNvPr id="250" name="Straight Connector 2"/>
          <p:cNvSpPr/>
          <p:nvPr/>
        </p:nvSpPr>
        <p:spPr>
          <a:xfrm flipH="1" flipV="1">
            <a:off x="1357435" y="51434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1" name="Grandes beneficios recibirá la obra de Dios en las regiones lejanas, si se realiza un esfuerzo fervoroso en favor de los extranjeros que se hallan en las ciudades de nuestra patria. Entre estos hombres y mujeres hay algunos que, después de aceptar la ver"/>
          <p:cNvSpPr txBox="1"/>
          <p:nvPr/>
        </p:nvSpPr>
        <p:spPr>
          <a:xfrm>
            <a:off x="1352355" y="5401070"/>
            <a:ext cx="20377227"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Grandes beneficios recibirá la obra de Dios en las regiones lejanas, si se realiza un esfuerzo fervoroso en favor de los extranjeros que se hallan en las ciudades de nuestra patria. Entre estos hombres y mujeres hay algunos que, después de aceptar la verdad, podrían pronto ser preparados para trabajar por su propio pueblo en su país y en otros países.</a:t>
            </a:r>
          </a:p>
        </p:txBody>
      </p:sp>
      <p:sp>
        <p:nvSpPr>
          <p:cNvPr id="252" name="El trabajo entre los extranjeros del país"/>
          <p:cNvSpPr txBox="1"/>
          <p:nvPr/>
        </p:nvSpPr>
        <p:spPr>
          <a:xfrm>
            <a:off x="1288249" y="7620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53" name="Una oportunidad enviada por el cielo"/>
          <p:cNvSpPr txBox="1"/>
          <p:nvPr/>
        </p:nvSpPr>
        <p:spPr>
          <a:xfrm>
            <a:off x="1345688" y="41473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oportunidad enviada por el cielo</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Mesa de trabajo 3.png" descr="Mesa de trabajo 3.png"/>
          <p:cNvPicPr>
            <a:picLocks noChangeAspect="1"/>
          </p:cNvPicPr>
          <p:nvPr/>
        </p:nvPicPr>
        <p:blipFill>
          <a:blip r:embed="rId2">
            <a:extLst/>
          </a:blip>
          <a:stretch>
            <a:fillRect/>
          </a:stretch>
        </p:blipFill>
        <p:spPr>
          <a:xfrm>
            <a:off x="-71718" y="-91441"/>
            <a:ext cx="24527436" cy="13898882"/>
          </a:xfrm>
          <a:prstGeom prst="rect">
            <a:avLst/>
          </a:prstGeom>
          <a:ln w="12700">
            <a:miter lim="400000"/>
          </a:ln>
        </p:spPr>
      </p:pic>
      <p:pic>
        <p:nvPicPr>
          <p:cNvPr id="256" name="imagen pegada.pdf" descr="imagen pegada.pdf"/>
          <p:cNvPicPr>
            <a:picLocks noChangeAspect="1"/>
          </p:cNvPicPr>
          <p:nvPr/>
        </p:nvPicPr>
        <p:blipFill>
          <a:blip r:embed="rId3">
            <a:extLst/>
          </a:blip>
          <a:stretch>
            <a:fillRect/>
          </a:stretch>
        </p:blipFill>
        <p:spPr>
          <a:xfrm>
            <a:off x="1283246" y="1512223"/>
            <a:ext cx="5962721" cy="50290"/>
          </a:xfrm>
          <a:prstGeom prst="rect">
            <a:avLst/>
          </a:prstGeom>
          <a:ln w="12700">
            <a:miter lim="400000"/>
          </a:ln>
        </p:spPr>
      </p:pic>
      <p:sp>
        <p:nvSpPr>
          <p:cNvPr id="257" name="Straight Connector 2"/>
          <p:cNvSpPr/>
          <p:nvPr/>
        </p:nvSpPr>
        <p:spPr>
          <a:xfrm flipH="1" flipV="1">
            <a:off x="1357435" y="5245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8" name="Muchos podrían volver a los lugares de los cuales han venido, con la esperanza de ganar a sus amigos a la verdad. Podrían buscar a sus parientes y vecinos, y comunicarles el conocimiento del mensaje del tercer ángel.—The Review and Herald, 25 de julio de"/>
          <p:cNvSpPr txBox="1"/>
          <p:nvPr/>
        </p:nvSpPr>
        <p:spPr>
          <a:xfrm>
            <a:off x="1309175" y="5547766"/>
            <a:ext cx="20483925"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Muchos podrían volver a los lugares de los cuales han venido, con la esperanza de ganar a sus amigos a la verdad. Podrían buscar a sus parientes y vecinos, y comunicarles el conocimiento del mensaje del tercer ángel.</a:t>
            </a:r>
            <a:r>
              <a:rPr>
                <a:solidFill>
                  <a:srgbClr val="FF005C"/>
                </a:solidFill>
              </a:rPr>
              <a:t>—The Review and Herald, 25 de julio de 1918.</a:t>
            </a:r>
            <a:endParaRPr>
              <a:solidFill>
                <a:srgbClr val="FF005C"/>
              </a:solidFill>
            </a:endParaRPr>
          </a:p>
        </p:txBody>
      </p:sp>
      <p:sp>
        <p:nvSpPr>
          <p:cNvPr id="259" name="El trabajo entre los extranjeros del país"/>
          <p:cNvSpPr txBox="1"/>
          <p:nvPr/>
        </p:nvSpPr>
        <p:spPr>
          <a:xfrm>
            <a:off x="1262849" y="8509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60" name="Una oportunidad enviada por el cielo"/>
          <p:cNvSpPr txBox="1"/>
          <p:nvPr/>
        </p:nvSpPr>
        <p:spPr>
          <a:xfrm>
            <a:off x="1332988" y="4350547"/>
            <a:ext cx="1212748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oportunidad enviada por el cielo</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174" name="El trabajo entre los extranjeros del país"/>
          <p:cNvSpPr txBox="1"/>
          <p:nvPr/>
        </p:nvSpPr>
        <p:spPr>
          <a:xfrm>
            <a:off x="2537929" y="6168072"/>
            <a:ext cx="15177129" cy="10281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56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175" name="Capitulo 19"/>
          <p:cNvSpPr txBox="1"/>
          <p:nvPr/>
        </p:nvSpPr>
        <p:spPr>
          <a:xfrm>
            <a:off x="2543009" y="5489003"/>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19</a:t>
            </a:r>
          </a:p>
        </p:txBody>
      </p:sp>
      <p:sp>
        <p:nvSpPr>
          <p:cNvPr id="176" name="Una obra de idéntica importancia que la de los campos extranjeros"/>
          <p:cNvSpPr txBox="1"/>
          <p:nvPr/>
        </p:nvSpPr>
        <p:spPr>
          <a:xfrm>
            <a:off x="2554728" y="7400988"/>
            <a:ext cx="15843522" cy="8260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4400">
                <a:solidFill>
                  <a:srgbClr val="0A80AD"/>
                </a:solidFill>
                <a:latin typeface="Expose Bold"/>
                <a:ea typeface="Expose Bold"/>
                <a:cs typeface="Expose Bold"/>
                <a:sym typeface="Expose Bold"/>
              </a:defRPr>
            </a:lvl1pPr>
          </a:lstStyle>
          <a:p>
            <a:pPr/>
            <a:r>
              <a:t>Una obra de idéntica importancia que la de los campos extranjeros</a:t>
            </a:r>
          </a:p>
        </p:txBody>
      </p:sp>
      <p:pic>
        <p:nvPicPr>
          <p:cNvPr id="177" name="imagen pegada.pdf" descr="imagen pegada.pdf"/>
          <p:cNvPicPr>
            <a:picLocks noChangeAspect="1"/>
          </p:cNvPicPr>
          <p:nvPr/>
        </p:nvPicPr>
        <p:blipFill>
          <a:blip r:embed="rId3">
            <a:extLst/>
          </a:blip>
          <a:stretch>
            <a:fillRect/>
          </a:stretch>
        </p:blipFill>
        <p:spPr>
          <a:xfrm>
            <a:off x="2567807" y="7228975"/>
            <a:ext cx="16517049" cy="139303"/>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2.png" descr="Mesa de trabajo 2.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293406" y="1489363"/>
            <a:ext cx="5962721" cy="50290"/>
          </a:xfrm>
          <a:prstGeom prst="rect">
            <a:avLst/>
          </a:prstGeom>
          <a:ln w="12700">
            <a:miter lim="400000"/>
          </a:ln>
        </p:spPr>
      </p:pic>
      <p:sp>
        <p:nvSpPr>
          <p:cNvPr id="181" name="Straight Connector 2"/>
          <p:cNvSpPr/>
          <p:nvPr/>
        </p:nvSpPr>
        <p:spPr>
          <a:xfrm flipH="1" flipV="1">
            <a:off x="1375215" y="5702300"/>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Despertad, despertad, mis hermanos y hermanas, y entrad en los campos de Norteamérica que nunca han sido trabajados. Después que hayáis dado algo para los campos extranjeros, no creáis que vuestro trabajo ha terminado."/>
          <p:cNvSpPr txBox="1"/>
          <p:nvPr/>
        </p:nvSpPr>
        <p:spPr>
          <a:xfrm>
            <a:off x="1281235" y="6034343"/>
            <a:ext cx="20522483"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Despertad, despertad, mis hermanos y hermanas, y entrad en los campos de Norteamérica que nunca han sido trabajados. Después que hayáis dado algo para los campos extranjeros, no creáis que vuestro trabajo ha terminado.</a:t>
            </a:r>
          </a:p>
        </p:txBody>
      </p:sp>
      <p:sp>
        <p:nvSpPr>
          <p:cNvPr id="183" name="Una obra de idéntica importancia que la de los campos extranjeros"/>
          <p:cNvSpPr txBox="1"/>
          <p:nvPr/>
        </p:nvSpPr>
        <p:spPr>
          <a:xfrm>
            <a:off x="1350768" y="4717704"/>
            <a:ext cx="17499553"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a:solidFill>
                  <a:srgbClr val="0A80AD"/>
                </a:solidFill>
                <a:latin typeface="Expose Bold"/>
                <a:ea typeface="Expose Bold"/>
                <a:cs typeface="Expose Bold"/>
                <a:sym typeface="Expose Bold"/>
              </a:defRPr>
            </a:lvl1pPr>
          </a:lstStyle>
          <a:p>
            <a:pPr/>
            <a:r>
              <a:t>Una obra de idéntica importancia que la de los campos extranjeros</a:t>
            </a:r>
          </a:p>
        </p:txBody>
      </p:sp>
      <p:sp>
        <p:nvSpPr>
          <p:cNvPr id="184" name="El trabajo entre los extranjeros del país"/>
          <p:cNvSpPr txBox="1"/>
          <p:nvPr/>
        </p:nvSpPr>
        <p:spPr>
          <a:xfrm>
            <a:off x="1273009" y="82804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3.png" descr="Mesa de trabajo 3.png"/>
          <p:cNvPicPr>
            <a:picLocks noChangeAspect="1"/>
          </p:cNvPicPr>
          <p:nvPr/>
        </p:nvPicPr>
        <p:blipFill>
          <a:blip r:embed="rId2">
            <a:extLst/>
          </a:blip>
          <a:stretch>
            <a:fillRect/>
          </a:stretch>
        </p:blipFill>
        <p:spPr>
          <a:xfrm>
            <a:off x="-71718" y="-91441"/>
            <a:ext cx="24527436" cy="13898882"/>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270546" y="1474123"/>
            <a:ext cx="5962721" cy="50290"/>
          </a:xfrm>
          <a:prstGeom prst="rect">
            <a:avLst/>
          </a:prstGeom>
          <a:ln w="12700">
            <a:miter lim="400000"/>
          </a:ln>
        </p:spPr>
      </p:pic>
      <p:sp>
        <p:nvSpPr>
          <p:cNvPr id="188" name="Straight Connector 2"/>
          <p:cNvSpPr/>
          <p:nvPr/>
        </p:nvSpPr>
        <p:spPr>
          <a:xfrm flipH="1" flipV="1">
            <a:off x="1319335" y="5041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Hay una obra que hacer en los campos extranjeros, pero hay un trabajo de igual importancia que ha de ser hecho en Norteamérica. En las ciudades de Norteamérica hay personas de casi todas las lenguas. Ellas necesitan la luz que Dios ha dado a su iglesia. "/>
          <p:cNvSpPr txBox="1"/>
          <p:nvPr/>
        </p:nvSpPr>
        <p:spPr>
          <a:xfrm>
            <a:off x="1288855" y="5417413"/>
            <a:ext cx="20506497"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Hay una obra que hacer en los campos extranjeros, pero hay un trabajo de igual importancia que ha de ser hecho en Norteamérica. En las ciudades de Norteamérica hay personas de casi todas las lenguas. Ellas necesitan la luz que Dios ha dado a su iglesia. </a:t>
            </a:r>
            <a:r>
              <a:rPr>
                <a:solidFill>
                  <a:srgbClr val="FF005C"/>
                </a:solidFill>
              </a:rPr>
              <a:t>—Testimonies for the Church 8:36.</a:t>
            </a:r>
          </a:p>
          <a:p>
            <a:pPr algn="just" defTabSz="457200">
              <a:lnSpc>
                <a:spcPct val="80000"/>
              </a:lnSpc>
              <a:spcBef>
                <a:spcPts val="0"/>
              </a:spcBef>
              <a:defRPr>
                <a:solidFill>
                  <a:srgbClr val="0A80AD"/>
                </a:solidFill>
                <a:latin typeface="Expose Regular"/>
                <a:ea typeface="Expose Regular"/>
                <a:cs typeface="Expose Regular"/>
                <a:sym typeface="Expose Regular"/>
              </a:defRPr>
            </a:pPr>
            <a:endParaRPr>
              <a:solidFill>
                <a:srgbClr val="FF005C"/>
              </a:solidFill>
            </a:endParaRPr>
          </a:p>
          <a:p>
            <a:pPr algn="just" defTabSz="457200">
              <a:lnSpc>
                <a:spcPct val="80000"/>
              </a:lnSpc>
              <a:spcBef>
                <a:spcPts val="0"/>
              </a:spcBef>
              <a:defRPr>
                <a:solidFill>
                  <a:srgbClr val="0A80AD"/>
                </a:solidFill>
                <a:latin typeface="Expose Regular"/>
                <a:ea typeface="Expose Regular"/>
                <a:cs typeface="Expose Regular"/>
                <a:sym typeface="Expose Regular"/>
              </a:defRPr>
            </a:pPr>
            <a:endParaRPr>
              <a:solidFill>
                <a:srgbClr val="FF005C"/>
              </a:solidFill>
            </a:endParaRPr>
          </a:p>
        </p:txBody>
      </p:sp>
      <p:sp>
        <p:nvSpPr>
          <p:cNvPr id="190" name="El trabajo entre los extranjeros del país"/>
          <p:cNvSpPr txBox="1"/>
          <p:nvPr/>
        </p:nvSpPr>
        <p:spPr>
          <a:xfrm>
            <a:off x="1250149" y="8128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191" name="Una obra de idéntica importancia que la de los campos extranjeros"/>
          <p:cNvSpPr txBox="1"/>
          <p:nvPr/>
        </p:nvSpPr>
        <p:spPr>
          <a:xfrm>
            <a:off x="1320288" y="4020347"/>
            <a:ext cx="18214077"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obra de idéntica importancia que la de los campos extranjeros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4.png" descr="Mesa de trabajo 4.png"/>
          <p:cNvPicPr>
            <a:picLocks noChangeAspect="1"/>
          </p:cNvPicPr>
          <p:nvPr/>
        </p:nvPicPr>
        <p:blipFill>
          <a:blip r:embed="rId2">
            <a:extLst/>
          </a:blip>
          <a:stretch>
            <a:fillRect/>
          </a:stretch>
        </p:blipFill>
        <p:spPr>
          <a:xfrm>
            <a:off x="-89648" y="-101600"/>
            <a:ext cx="24563296" cy="1391920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295946" y="1474123"/>
            <a:ext cx="5962721" cy="50290"/>
          </a:xfrm>
          <a:prstGeom prst="rect">
            <a:avLst/>
          </a:prstGeom>
          <a:ln w="12700">
            <a:miter lim="400000"/>
          </a:ln>
        </p:spPr>
      </p:pic>
      <p:sp>
        <p:nvSpPr>
          <p:cNvPr id="195" name="Straight Connector 2"/>
          <p:cNvSpPr/>
          <p:nvPr/>
        </p:nvSpPr>
        <p:spPr>
          <a:xfrm flipH="1" flipV="1">
            <a:off x="1370135" y="5333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Mientras se ponen en ejecución planes para amonestar a los habitantes de varias naciones de tierras distantes, mucho debe hacerse en favor de los extranjeros que han venido a las playas de nuestro propio país [Estados Unidos]. Las almas que están en la C"/>
          <p:cNvSpPr txBox="1"/>
          <p:nvPr/>
        </p:nvSpPr>
        <p:spPr>
          <a:xfrm>
            <a:off x="1349815" y="5806846"/>
            <a:ext cx="20412816"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Mientras se ponen en ejecución planes para amonestar a los habitantes de varias naciones de tierras distantes, mucho debe hacerse en favor de los extranjeros que han venido a las playas de nuestro propio país [Estados Unidos]. Las almas que están en la China no son más preciosas que las que se hallan a la sombra de nuestras puertas.</a:t>
            </a:r>
          </a:p>
        </p:txBody>
      </p:sp>
      <p:sp>
        <p:nvSpPr>
          <p:cNvPr id="197" name="El trabajo entre los extranjeros del país"/>
          <p:cNvSpPr txBox="1"/>
          <p:nvPr/>
        </p:nvSpPr>
        <p:spPr>
          <a:xfrm>
            <a:off x="1275549" y="8128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198" name="Una obra de idéntica importancia que la de los campos extranjeros"/>
          <p:cNvSpPr txBox="1"/>
          <p:nvPr/>
        </p:nvSpPr>
        <p:spPr>
          <a:xfrm>
            <a:off x="1345688" y="4412904"/>
            <a:ext cx="18783890"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a:solidFill>
                  <a:srgbClr val="0A80AD"/>
                </a:solidFill>
                <a:latin typeface="Expose Bold"/>
                <a:ea typeface="Expose Bold"/>
                <a:cs typeface="Expose Bold"/>
                <a:sym typeface="Expose Bold"/>
              </a:defRPr>
            </a:lvl1pPr>
          </a:lstStyle>
          <a:p>
            <a:pPr/>
            <a:r>
              <a:t>Una obra de idéntica importancia que la de los campos extranjeros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5.png" descr="Mesa de trabajo 5.png"/>
          <p:cNvPicPr>
            <a:picLocks noChangeAspect="1"/>
          </p:cNvPicPr>
          <p:nvPr/>
        </p:nvPicPr>
        <p:blipFill>
          <a:blip r:embed="rId2">
            <a:extLst/>
          </a:blip>
          <a:stretch>
            <a:fillRect/>
          </a:stretch>
        </p:blipFill>
        <p:spPr>
          <a:xfrm>
            <a:off x="-97567" y="-81281"/>
            <a:ext cx="24579134" cy="13928178"/>
          </a:xfrm>
          <a:prstGeom prst="rect">
            <a:avLst/>
          </a:prstGeom>
          <a:ln w="12700">
            <a:miter lim="400000"/>
          </a:ln>
        </p:spPr>
      </p:pic>
      <p:pic>
        <p:nvPicPr>
          <p:cNvPr id="201" name="imagen pegada.pdf" descr="imagen pegada.pdf"/>
          <p:cNvPicPr>
            <a:picLocks noChangeAspect="1"/>
          </p:cNvPicPr>
          <p:nvPr/>
        </p:nvPicPr>
        <p:blipFill>
          <a:blip r:embed="rId3">
            <a:extLst/>
          </a:blip>
          <a:stretch>
            <a:fillRect/>
          </a:stretch>
        </p:blipFill>
        <p:spPr>
          <a:xfrm>
            <a:off x="1295946" y="1448723"/>
            <a:ext cx="5962721" cy="50290"/>
          </a:xfrm>
          <a:prstGeom prst="rect">
            <a:avLst/>
          </a:prstGeom>
          <a:ln w="12700">
            <a:miter lim="400000"/>
          </a:ln>
        </p:spPr>
      </p:pic>
      <p:sp>
        <p:nvSpPr>
          <p:cNvPr id="202" name="Straight Connector 2"/>
          <p:cNvSpPr/>
          <p:nvPr/>
        </p:nvSpPr>
        <p:spPr>
          <a:xfrm flipH="1" flipV="1">
            <a:off x="1357435" y="5435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3" name="Los hijos de Dios han de trabajar fielmente en los países lejanos, a medida que la providencia divina abra el camino; y también han de cumplir su deber hacia los extranjeros de diversas nacionalidades que habitan en las ciudades y pueblos, así como en di"/>
          <p:cNvSpPr txBox="1"/>
          <p:nvPr/>
        </p:nvSpPr>
        <p:spPr>
          <a:xfrm>
            <a:off x="1263455" y="5705652"/>
            <a:ext cx="20501121" cy="2929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Los hijos de Dios han de trabajar fielmente en los países lejanos, a medida que la providencia divina abra el camino; y también han de cumplir su deber hacia los extranjeros de diversas nacionalidades que habitan en las ciudades y pueblos, así como en distritos rurales cercanos.</a:t>
            </a:r>
            <a:r>
              <a:rPr>
                <a:solidFill>
                  <a:srgbClr val="FF005C"/>
                </a:solidFill>
              </a:rPr>
              <a:t>—The Review and Herald, 25 de julio de 1918.</a:t>
            </a:r>
          </a:p>
        </p:txBody>
      </p:sp>
      <p:sp>
        <p:nvSpPr>
          <p:cNvPr id="204" name="El trabajo entre los extranjeros del país"/>
          <p:cNvSpPr txBox="1"/>
          <p:nvPr/>
        </p:nvSpPr>
        <p:spPr>
          <a:xfrm>
            <a:off x="127554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05" name="Una obra de idéntica importancia que la de los campos extranjeros"/>
          <p:cNvSpPr txBox="1"/>
          <p:nvPr/>
        </p:nvSpPr>
        <p:spPr>
          <a:xfrm>
            <a:off x="1345688" y="4439447"/>
            <a:ext cx="18545467"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obra de idéntica importancia que la de los campos extranjeros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Mesa de trabajo 6.png" descr="Mesa de trabajo 6.png"/>
          <p:cNvPicPr>
            <a:picLocks noChangeAspect="1"/>
          </p:cNvPicPr>
          <p:nvPr/>
        </p:nvPicPr>
        <p:blipFill>
          <a:blip r:embed="rId2">
            <a:extLst/>
          </a:blip>
          <a:stretch>
            <a:fillRect/>
          </a:stretch>
        </p:blipFill>
        <p:spPr>
          <a:xfrm>
            <a:off x="-110208" y="-91440"/>
            <a:ext cx="24604415" cy="13942503"/>
          </a:xfrm>
          <a:prstGeom prst="rect">
            <a:avLst/>
          </a:prstGeom>
          <a:ln w="12700">
            <a:miter lim="400000"/>
          </a:ln>
        </p:spPr>
      </p:pic>
      <p:pic>
        <p:nvPicPr>
          <p:cNvPr id="208" name="imagen pegada.pdf" descr="imagen pegada.pdf"/>
          <p:cNvPicPr>
            <a:picLocks noChangeAspect="1"/>
          </p:cNvPicPr>
          <p:nvPr/>
        </p:nvPicPr>
        <p:blipFill>
          <a:blip r:embed="rId3">
            <a:extLst/>
          </a:blip>
          <a:stretch>
            <a:fillRect/>
          </a:stretch>
        </p:blipFill>
        <p:spPr>
          <a:xfrm>
            <a:off x="1295946" y="1448723"/>
            <a:ext cx="5962721" cy="50290"/>
          </a:xfrm>
          <a:prstGeom prst="rect">
            <a:avLst/>
          </a:prstGeom>
          <a:ln w="12700">
            <a:miter lim="400000"/>
          </a:ln>
        </p:spPr>
      </p:pic>
      <p:sp>
        <p:nvSpPr>
          <p:cNvPr id="209" name="Straight Connector 2"/>
          <p:cNvSpPr/>
          <p:nvPr/>
        </p:nvSpPr>
        <p:spPr>
          <a:xfrm flipH="1" flipV="1">
            <a:off x="1344735" y="51307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0" name="En la ciudad de Nueva York, en Chicago, y en otros grandes centros de población, hay un numeroso elemento extranjero, multitudes de personas de varias nacionalidades, y todas ellas prácticamente sin amonestar. Entre los adventistas hay un gran celo—y no "/>
          <p:cNvSpPr txBox="1"/>
          <p:nvPr/>
        </p:nvSpPr>
        <p:spPr>
          <a:xfrm>
            <a:off x="1273615" y="5537199"/>
            <a:ext cx="20521142"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a:solidFill>
                  <a:srgbClr val="0A80AD"/>
                </a:solidFill>
                <a:latin typeface="Expose Regular"/>
                <a:ea typeface="Expose Regular"/>
                <a:cs typeface="Expose Regular"/>
                <a:sym typeface="Expose Regular"/>
              </a:defRPr>
            </a:lvl1pPr>
          </a:lstStyle>
          <a:p>
            <a:pPr/>
            <a:r>
              <a:t>En la ciudad de Nueva York, en Chicago, y en otros grandes centros de población, hay un numeroso elemento extranjero, multitudes de personas de varias nacionalidades, y todas ellas prácticamente sin amonestar. Entre los adventistas hay un gran celo—y no estoy diciendo que hay demasiado—por trabajar en los países extranjeros; pero sería agradable para Dios si se manifestara un celo proporcionado por trabajar en las ciudades cercanas.</a:t>
            </a:r>
          </a:p>
        </p:txBody>
      </p:sp>
      <p:sp>
        <p:nvSpPr>
          <p:cNvPr id="211" name="El trabajo entre los extranjeros del país"/>
          <p:cNvSpPr txBox="1"/>
          <p:nvPr/>
        </p:nvSpPr>
        <p:spPr>
          <a:xfrm>
            <a:off x="1275549" y="7874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12" name="Una obra de idéntica importancia que la de los campos extranjeros"/>
          <p:cNvSpPr txBox="1"/>
          <p:nvPr/>
        </p:nvSpPr>
        <p:spPr>
          <a:xfrm>
            <a:off x="1332988" y="4121947"/>
            <a:ext cx="17956554"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obra de idéntica importancia que la de los campos extranjeros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Mesa de trabajo 7.png" descr="Mesa de trabajo 7.png"/>
          <p:cNvPicPr>
            <a:picLocks noChangeAspect="1"/>
          </p:cNvPicPr>
          <p:nvPr/>
        </p:nvPicPr>
        <p:blipFill>
          <a:blip r:embed="rId2">
            <a:extLst/>
          </a:blip>
          <a:stretch>
            <a:fillRect/>
          </a:stretch>
        </p:blipFill>
        <p:spPr>
          <a:xfrm>
            <a:off x="-83073" y="-101600"/>
            <a:ext cx="24563295" cy="13919200"/>
          </a:xfrm>
          <a:prstGeom prst="rect">
            <a:avLst/>
          </a:prstGeom>
          <a:ln w="12700">
            <a:miter lim="400000"/>
          </a:ln>
        </p:spPr>
      </p:pic>
      <p:pic>
        <p:nvPicPr>
          <p:cNvPr id="215" name="imagen pegada.pdf" descr="imagen pegada.pdf"/>
          <p:cNvPicPr>
            <a:picLocks noChangeAspect="1"/>
          </p:cNvPicPr>
          <p:nvPr/>
        </p:nvPicPr>
        <p:blipFill>
          <a:blip r:embed="rId3">
            <a:extLst/>
          </a:blip>
          <a:stretch>
            <a:fillRect/>
          </a:stretch>
        </p:blipFill>
        <p:spPr>
          <a:xfrm>
            <a:off x="1283246" y="1499523"/>
            <a:ext cx="5962721" cy="50290"/>
          </a:xfrm>
          <a:prstGeom prst="rect">
            <a:avLst/>
          </a:prstGeom>
          <a:ln w="12700">
            <a:miter lim="400000"/>
          </a:ln>
        </p:spPr>
      </p:pic>
      <p:sp>
        <p:nvSpPr>
          <p:cNvPr id="216" name="Straight Connector 2"/>
          <p:cNvSpPr/>
          <p:nvPr/>
        </p:nvSpPr>
        <p:spPr>
          <a:xfrm flipH="1" flipV="1">
            <a:off x="1370135" y="4918832"/>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7" name="Su pueblo necesita actuar cuerdamente. Necesita poner en marcha esta obra en las ciudades con fervoroso esfuerzo. Hombres de consagración y talento han de ser enviados a estas ciudades para ponerse al trabajo. Han de unirse muchas clases de obreros en la"/>
          <p:cNvSpPr txBox="1"/>
          <p:nvPr/>
        </p:nvSpPr>
        <p:spPr>
          <a:xfrm>
            <a:off x="1296475" y="5317205"/>
            <a:ext cx="20479202" cy="4974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a:solidFill>
                  <a:srgbClr val="0A80AD"/>
                </a:solidFill>
                <a:latin typeface="Expose Regular"/>
                <a:ea typeface="Expose Regular"/>
                <a:cs typeface="Expose Regular"/>
                <a:sym typeface="Expose Regular"/>
              </a:defRPr>
            </a:pPr>
            <a:r>
              <a:t>Su pueblo necesita actuar cuerdamente. Necesita poner en marcha esta obra en las ciudades con fervoroso esfuerzo. Hombres de consagración y talento han de ser enviados a estas ciudades para ponerse al trabajo. Han de unirse muchas clases de obreros en la conducción de estos esfuerzos para amonestar a la gente.</a:t>
            </a:r>
          </a:p>
          <a:p>
            <a:pPr algn="just" defTabSz="457200">
              <a:lnSpc>
                <a:spcPct val="80000"/>
              </a:lnSpc>
              <a:spcBef>
                <a:spcPts val="0"/>
              </a:spcBef>
              <a:defRPr>
                <a:solidFill>
                  <a:srgbClr val="0A80AD"/>
                </a:solidFill>
                <a:latin typeface="Expose Regular"/>
                <a:ea typeface="Expose Regular"/>
                <a:cs typeface="Expose Regular"/>
                <a:sym typeface="Expose Regular"/>
              </a:defRPr>
            </a:pPr>
            <a:r>
              <a:rPr>
                <a:solidFill>
                  <a:srgbClr val="FF005C"/>
                </a:solidFill>
              </a:rPr>
              <a:t>—The Review and Herald, 25 de julio de 1918.</a:t>
            </a:r>
            <a:endParaRPr>
              <a:solidFill>
                <a:srgbClr val="FF005C"/>
              </a:solidFill>
            </a:endParaRPr>
          </a:p>
          <a:p>
            <a:pPr algn="just" defTabSz="457200">
              <a:lnSpc>
                <a:spcPct val="80000"/>
              </a:lnSpc>
              <a:spcBef>
                <a:spcPts val="0"/>
              </a:spcBef>
              <a:defRPr>
                <a:solidFill>
                  <a:srgbClr val="0A80AD"/>
                </a:solidFill>
                <a:latin typeface="Expose Regular"/>
                <a:ea typeface="Expose Regular"/>
                <a:cs typeface="Expose Regular"/>
                <a:sym typeface="Expose Regular"/>
              </a:defRPr>
            </a:pPr>
            <a:endParaRPr>
              <a:solidFill>
                <a:srgbClr val="FF005C"/>
              </a:solidFill>
            </a:endParaRPr>
          </a:p>
        </p:txBody>
      </p:sp>
      <p:sp>
        <p:nvSpPr>
          <p:cNvPr id="218" name="El trabajo entre los extranjeros del país"/>
          <p:cNvSpPr txBox="1"/>
          <p:nvPr/>
        </p:nvSpPr>
        <p:spPr>
          <a:xfrm>
            <a:off x="1262849" y="838201"/>
            <a:ext cx="9342067"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3400">
                <a:solidFill>
                  <a:srgbClr val="03ADC9"/>
                </a:solidFill>
                <a:latin typeface="Expose Bold"/>
                <a:ea typeface="Expose Bold"/>
                <a:cs typeface="Expose Bold"/>
                <a:sym typeface="Expose Bold"/>
              </a:defRPr>
            </a:pPr>
            <a:r>
              <a:t>E</a:t>
            </a:r>
            <a:r>
              <a:rPr cap="all"/>
              <a:t>l</a:t>
            </a:r>
            <a:r>
              <a:rPr cap="all"/>
              <a:t> trabajo entre los extranjeros del país</a:t>
            </a:r>
          </a:p>
        </p:txBody>
      </p:sp>
      <p:sp>
        <p:nvSpPr>
          <p:cNvPr id="219" name="Una obra de idéntica importancia que la de los campos extranjeros"/>
          <p:cNvSpPr txBox="1"/>
          <p:nvPr/>
        </p:nvSpPr>
        <p:spPr>
          <a:xfrm>
            <a:off x="1332988" y="3909979"/>
            <a:ext cx="19069293"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000">
                <a:solidFill>
                  <a:srgbClr val="0A80AD"/>
                </a:solidFill>
                <a:latin typeface="Expose Bold"/>
                <a:ea typeface="Expose Bold"/>
                <a:cs typeface="Expose Bold"/>
                <a:sym typeface="Expose Bold"/>
              </a:defRPr>
            </a:lvl1pPr>
          </a:lstStyle>
          <a:p>
            <a:pPr/>
            <a:r>
              <a:t>Una obra de idéntica importancia que la de los campos extranjeros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Mesa de trabajo 10.png" descr="Mesa de trabajo 10.png"/>
          <p:cNvPicPr>
            <a:picLocks noChangeAspect="1"/>
          </p:cNvPicPr>
          <p:nvPr/>
        </p:nvPicPr>
        <p:blipFill>
          <a:blip r:embed="rId2">
            <a:extLst/>
          </a:blip>
          <a:stretch>
            <a:fillRect/>
          </a:stretch>
        </p:blipFill>
        <p:spPr>
          <a:xfrm>
            <a:off x="-93234" y="-103632"/>
            <a:ext cx="24570468" cy="13923264"/>
          </a:xfrm>
          <a:prstGeom prst="rect">
            <a:avLst/>
          </a:prstGeom>
          <a:ln w="12700">
            <a:miter lim="400000"/>
          </a:ln>
        </p:spPr>
      </p:pic>
      <p:sp>
        <p:nvSpPr>
          <p:cNvPr id="222" name="Capitulo 19"/>
          <p:cNvSpPr txBox="1"/>
          <p:nvPr/>
        </p:nvSpPr>
        <p:spPr>
          <a:xfrm>
            <a:off x="2543009" y="5477890"/>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Expose Regular"/>
                <a:ea typeface="Expose Regular"/>
                <a:cs typeface="Expose Regular"/>
                <a:sym typeface="Expose Regular"/>
              </a:defRPr>
            </a:lvl1pPr>
          </a:lstStyle>
          <a:p>
            <a:pPr/>
            <a:r>
              <a:t>Capitulo 19</a:t>
            </a:r>
          </a:p>
        </p:txBody>
      </p:sp>
      <p:sp>
        <p:nvSpPr>
          <p:cNvPr id="223" name="Una oportunidad enviada por el cielo"/>
          <p:cNvSpPr txBox="1"/>
          <p:nvPr/>
        </p:nvSpPr>
        <p:spPr>
          <a:xfrm>
            <a:off x="2524248" y="7245731"/>
            <a:ext cx="17102013"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ct val="100000"/>
              </a:lnSpc>
              <a:spcBef>
                <a:spcPts val="0"/>
              </a:spcBef>
              <a:defRPr sz="5400">
                <a:solidFill>
                  <a:srgbClr val="0A80AD"/>
                </a:solidFill>
                <a:latin typeface="Expose Bold"/>
                <a:ea typeface="Expose Bold"/>
                <a:cs typeface="Expose Bold"/>
                <a:sym typeface="Expose Bold"/>
              </a:defRPr>
            </a:lvl1pPr>
          </a:lstStyle>
          <a:p>
            <a:pPr/>
            <a:r>
              <a:t>Una oportunidad enviada por el cielo</a:t>
            </a:r>
          </a:p>
        </p:txBody>
      </p:sp>
      <p:sp>
        <p:nvSpPr>
          <p:cNvPr id="224" name="El trabajo entre los extranjeros del país"/>
          <p:cNvSpPr txBox="1"/>
          <p:nvPr/>
        </p:nvSpPr>
        <p:spPr>
          <a:xfrm>
            <a:off x="2537929" y="6156960"/>
            <a:ext cx="15177129" cy="10281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60000"/>
              </a:lnSpc>
              <a:spcBef>
                <a:spcPts val="0"/>
              </a:spcBef>
              <a:defRPr sz="5600">
                <a:solidFill>
                  <a:srgbClr val="03ADC9"/>
                </a:solidFill>
                <a:latin typeface="Expose Bold"/>
                <a:ea typeface="Expose Bold"/>
                <a:cs typeface="Expose Bold"/>
                <a:sym typeface="Expose Bold"/>
              </a:defRPr>
            </a:pPr>
            <a:r>
              <a:t>E</a:t>
            </a:r>
            <a:r>
              <a:rPr cap="all"/>
              <a:t>l</a:t>
            </a:r>
            <a:r>
              <a:rPr cap="all"/>
              <a:t> trabajo entre los extranjeros del país</a:t>
            </a:r>
          </a:p>
        </p:txBody>
      </p:sp>
      <p:pic>
        <p:nvPicPr>
          <p:cNvPr id="225" name="imagen pegada.pdf" descr="imagen pegada.pdf"/>
          <p:cNvPicPr>
            <a:picLocks noChangeAspect="1"/>
          </p:cNvPicPr>
          <p:nvPr/>
        </p:nvPicPr>
        <p:blipFill>
          <a:blip r:embed="rId3">
            <a:extLst/>
          </a:blip>
          <a:stretch>
            <a:fillRect/>
          </a:stretch>
        </p:blipFill>
        <p:spPr>
          <a:xfrm>
            <a:off x="2567807" y="7158028"/>
            <a:ext cx="16517049" cy="13930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