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99" name="Título de diapositiva"/>
          <p:cNvSpPr txBox="1"/>
          <p:nvPr>
            <p:ph type="title" hasCustomPrompt="1"/>
          </p:nvPr>
        </p:nvSpPr>
        <p:spPr>
          <a:xfrm>
            <a:off x="1206500" y="1079500"/>
            <a:ext cx="21971000" cy="1434949"/>
          </a:xfrm>
          <a:prstGeom prst="rect">
            <a:avLst/>
          </a:prstGeom>
        </p:spPr>
        <p:txBody>
          <a:bodyPr/>
          <a:lstStyle/>
          <a:p>
            <a:pPr/>
            <a:r>
              <a:t>Título de diapositiva</a:t>
            </a:r>
          </a:p>
        </p:txBody>
      </p:sp>
      <p:sp>
        <p:nvSpPr>
          <p:cNvPr id="100"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10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Título de agenda"/>
          <p:cNvSpPr txBox="1"/>
          <p:nvPr>
            <p:ph type="title" hasCustomPrompt="1"/>
          </p:nvPr>
        </p:nvSpPr>
        <p:spPr>
          <a:xfrm>
            <a:off x="1206500" y="1079500"/>
            <a:ext cx="21971000" cy="1435100"/>
          </a:xfrm>
          <a:prstGeom prst="rect">
            <a:avLst/>
          </a:prstGeom>
        </p:spPr>
        <p:txBody>
          <a:bodyPr/>
          <a:lstStyle/>
          <a:p>
            <a:pPr/>
            <a:r>
              <a:t>Título de agenda</a:t>
            </a:r>
          </a:p>
        </p:txBody>
      </p:sp>
      <p:sp>
        <p:nvSpPr>
          <p:cNvPr id="109" name="Subtítulo de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11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1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11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to grande">
    <p:spTree>
      <p:nvGrpSpPr>
        <p:cNvPr id="1" name=""/>
        <p:cNvGrpSpPr/>
        <p:nvPr/>
      </p:nvGrpSpPr>
      <p:grpSpPr>
        <a:xfrm>
          <a:off x="0" y="0"/>
          <a:ext cx="0" cy="0"/>
          <a:chOff x="0" y="0"/>
          <a:chExt cx="0" cy="0"/>
        </a:xfrm>
      </p:grpSpPr>
      <p:sp>
        <p:nvSpPr>
          <p:cNvPr id="126" name="Nivel de texto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Información del dat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dato</a:t>
            </a:r>
          </a:p>
        </p:txBody>
      </p:sp>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35" name="Atribució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36" name="Nivel de texto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3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44" name="Plato de ensalada con arroz frito, huevos duros y palillo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Tazón con tortas de salmón, ensalada y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Plato de pasta pappardelle con mantequilla de perejil, avellanas tostadas y queso parmesano rallado"/>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54" name="tazón de ensalada con arroz frito, huevos cocidos y palillo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6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Aguacates y limon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azón con tortas de salmón, ensalada y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4" name="Nivel de texto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1"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62" name="Plato de pasta pappardelle con mantequilla de perejil, avellanas tostadas y queso parmesano rallado"/>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pequeño">
    <p:spTree>
      <p:nvGrpSpPr>
        <p:cNvPr id="1" name=""/>
        <p:cNvGrpSpPr/>
        <p:nvPr/>
      </p:nvGrpSpPr>
      <p:grpSpPr>
        <a:xfrm>
          <a:off x="0" y="0"/>
          <a:ext cx="0" cy="0"/>
          <a:chOff x="0" y="0"/>
          <a:chExt cx="0" cy="0"/>
        </a:xfrm>
      </p:grpSpPr>
      <p:sp>
        <p:nvSpPr>
          <p:cNvPr id="7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7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7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7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grande">
    <p:spTree>
      <p:nvGrpSpPr>
        <p:cNvPr id="1" name=""/>
        <p:cNvGrpSpPr/>
        <p:nvPr/>
      </p:nvGrpSpPr>
      <p:grpSpPr>
        <a:xfrm>
          <a:off x="0" y="0"/>
          <a:ext cx="0" cy="0"/>
          <a:chOff x="0" y="0"/>
          <a:chExt cx="0" cy="0"/>
        </a:xfrm>
      </p:grpSpPr>
      <p:sp>
        <p:nvSpPr>
          <p:cNvPr id="8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8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8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9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9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Mesa de trabajo 1.png" descr="Mesa de trabajo 1.png"/>
          <p:cNvPicPr>
            <a:picLocks noChangeAspect="1"/>
          </p:cNvPicPr>
          <p:nvPr/>
        </p:nvPicPr>
        <p:blipFill>
          <a:blip r:embed="rId2">
            <a:extLst/>
          </a:blip>
          <a:stretch>
            <a:fillRect/>
          </a:stretch>
        </p:blipFill>
        <p:spPr>
          <a:xfrm>
            <a:off x="0" y="-50800"/>
            <a:ext cx="24384001" cy="13817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Mesa de trabajo 10.png" descr="Mesa de trabajo 10.png"/>
          <p:cNvPicPr>
            <a:picLocks noChangeAspect="1"/>
          </p:cNvPicPr>
          <p:nvPr/>
        </p:nvPicPr>
        <p:blipFill>
          <a:blip r:embed="rId2">
            <a:extLst/>
          </a:blip>
          <a:stretch>
            <a:fillRect/>
          </a:stretch>
        </p:blipFill>
        <p:spPr>
          <a:xfrm>
            <a:off x="-93234" y="-103632"/>
            <a:ext cx="24570468" cy="13923264"/>
          </a:xfrm>
          <a:prstGeom prst="rect">
            <a:avLst/>
          </a:prstGeom>
          <a:ln w="12700">
            <a:miter lim="400000"/>
          </a:ln>
        </p:spPr>
      </p:pic>
      <p:sp>
        <p:nvSpPr>
          <p:cNvPr id="228" name="LOS CONGRESOS FAVORECEN EL SERVICIO CRISTIANO"/>
          <p:cNvSpPr txBox="1"/>
          <p:nvPr/>
        </p:nvSpPr>
        <p:spPr>
          <a:xfrm>
            <a:off x="2517609" y="6156960"/>
            <a:ext cx="15177129" cy="10281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600">
                <a:solidFill>
                  <a:srgbClr val="03ADC9"/>
                </a:solidFill>
                <a:latin typeface="Expose Bold"/>
                <a:ea typeface="Expose Bold"/>
                <a:cs typeface="Expose Bold"/>
                <a:sym typeface="Expose Bold"/>
              </a:defRPr>
            </a:lvl1pPr>
          </a:lstStyle>
          <a:p>
            <a:pPr/>
            <a:r>
              <a:t>LOS CONGRESOS FAVORECEN EL SERVICIO CRISTIANO</a:t>
            </a:r>
          </a:p>
        </p:txBody>
      </p:sp>
      <p:sp>
        <p:nvSpPr>
          <p:cNvPr id="229" name="Capitulo 18"/>
          <p:cNvSpPr txBox="1"/>
          <p:nvPr/>
        </p:nvSpPr>
        <p:spPr>
          <a:xfrm>
            <a:off x="2522689" y="5477890"/>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18</a:t>
            </a:r>
          </a:p>
        </p:txBody>
      </p:sp>
      <p:sp>
        <p:nvSpPr>
          <p:cNvPr id="230" name="Grave pérdida por no asistir"/>
          <p:cNvSpPr txBox="1"/>
          <p:nvPr/>
        </p:nvSpPr>
        <p:spPr>
          <a:xfrm>
            <a:off x="2503928" y="7245731"/>
            <a:ext cx="15375963"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400">
                <a:solidFill>
                  <a:srgbClr val="0A80AD"/>
                </a:solidFill>
                <a:latin typeface="Expose Bold"/>
                <a:ea typeface="Expose Bold"/>
                <a:cs typeface="Expose Bold"/>
                <a:sym typeface="Expose Bold"/>
              </a:defRPr>
            </a:lvl1pPr>
          </a:lstStyle>
          <a:p>
            <a:pPr/>
            <a:r>
              <a:t>Grave pérdida por no asistir</a:t>
            </a:r>
          </a:p>
        </p:txBody>
      </p:sp>
      <p:pic>
        <p:nvPicPr>
          <p:cNvPr id="231" name="imagen pegada.pdf" descr="imagen pegada.pdf"/>
          <p:cNvPicPr>
            <a:picLocks noChangeAspect="1"/>
          </p:cNvPicPr>
          <p:nvPr/>
        </p:nvPicPr>
        <p:blipFill>
          <a:blip r:embed="rId3">
            <a:extLst/>
          </a:blip>
          <a:stretch>
            <a:fillRect/>
          </a:stretch>
        </p:blipFill>
        <p:spPr>
          <a:xfrm>
            <a:off x="2547487" y="7137708"/>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Mesa de trabajo 8.png" descr="Mesa de trabajo 8.png"/>
          <p:cNvPicPr>
            <a:picLocks noChangeAspect="1"/>
          </p:cNvPicPr>
          <p:nvPr/>
        </p:nvPicPr>
        <p:blipFill>
          <a:blip r:embed="rId2">
            <a:extLst/>
          </a:blip>
          <a:stretch>
            <a:fillRect/>
          </a:stretch>
        </p:blipFill>
        <p:spPr>
          <a:xfrm>
            <a:off x="-40680" y="-73819"/>
            <a:ext cx="24465174" cy="13863599"/>
          </a:xfrm>
          <a:prstGeom prst="rect">
            <a:avLst/>
          </a:prstGeom>
          <a:ln w="12700">
            <a:miter lim="400000"/>
          </a:ln>
        </p:spPr>
      </p:pic>
      <p:pic>
        <p:nvPicPr>
          <p:cNvPr id="234" name="imagen pegada.pdf" descr="imagen pegada.pdf"/>
          <p:cNvPicPr>
            <a:picLocks noChangeAspect="1"/>
          </p:cNvPicPr>
          <p:nvPr/>
        </p:nvPicPr>
        <p:blipFill>
          <a:blip r:embed="rId3">
            <a:extLst/>
          </a:blip>
          <a:stretch>
            <a:fillRect/>
          </a:stretch>
        </p:blipFill>
        <p:spPr>
          <a:xfrm>
            <a:off x="1293406" y="1489363"/>
            <a:ext cx="5962721" cy="50290"/>
          </a:xfrm>
          <a:prstGeom prst="rect">
            <a:avLst/>
          </a:prstGeom>
          <a:ln w="12700">
            <a:miter lim="400000"/>
          </a:ln>
        </p:spPr>
      </p:pic>
      <p:sp>
        <p:nvSpPr>
          <p:cNvPr id="235" name="Straight Connector 2"/>
          <p:cNvSpPr/>
          <p:nvPr/>
        </p:nvSpPr>
        <p:spPr>
          <a:xfrm flipH="1" flipV="1">
            <a:off x="1349815" y="489204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6" name="Nuestros congresos y reuniones generales se planean y realizan a gran costo. Los ministros de Dios que defienden una verdad impopular, trabajan en exceso en estas grandes reuniones para presentar el mensaje de misericordia de un Salvador crucificado a lo"/>
          <p:cNvSpPr txBox="1"/>
          <p:nvPr/>
        </p:nvSpPr>
        <p:spPr>
          <a:xfrm>
            <a:off x="1240595" y="5341619"/>
            <a:ext cx="20517541"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Nuestros congresos y reuniones generales se planean y realizan a gran costo. Los ministros de Dios que defienden una verdad impopular, trabajan en exceso en estas grandes reuniones para presentar el mensaje de misericordia de un Salvador crucificado a los pobres pecadores mortales. El descuidar o tratar estos mensajes con indiferencia significa menospreciar la misericordia de Dios y su voz de amonestación y ruego.</a:t>
            </a:r>
          </a:p>
        </p:txBody>
      </p:sp>
      <p:sp>
        <p:nvSpPr>
          <p:cNvPr id="237" name="LOS CONGRESOS FAVORECEN EL SERVICIO CRISTIANO"/>
          <p:cNvSpPr txBox="1"/>
          <p:nvPr/>
        </p:nvSpPr>
        <p:spPr>
          <a:xfrm>
            <a:off x="1273009" y="82804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38" name="Grave pérdida por no asistir"/>
          <p:cNvSpPr txBox="1"/>
          <p:nvPr/>
        </p:nvSpPr>
        <p:spPr>
          <a:xfrm>
            <a:off x="1325368" y="399748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Grave pérdida por no asistir</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0" name="Mesa de trabajo 9.png" descr="Mesa de trabajo 9.png"/>
          <p:cNvPicPr>
            <a:picLocks noChangeAspect="1"/>
          </p:cNvPicPr>
          <p:nvPr/>
        </p:nvPicPr>
        <p:blipFill>
          <a:blip r:embed="rId2">
            <a:extLst/>
          </a:blip>
          <a:stretch>
            <a:fillRect/>
          </a:stretch>
        </p:blipFill>
        <p:spPr>
          <a:xfrm>
            <a:off x="-93233" y="-103632"/>
            <a:ext cx="24570467" cy="13923264"/>
          </a:xfrm>
          <a:prstGeom prst="rect">
            <a:avLst/>
          </a:prstGeom>
          <a:ln w="12700">
            <a:miter lim="400000"/>
          </a:ln>
        </p:spPr>
      </p:pic>
      <p:pic>
        <p:nvPicPr>
          <p:cNvPr id="241" name="imagen pegada.pdf" descr="imagen pegada.pdf"/>
          <p:cNvPicPr>
            <a:picLocks noChangeAspect="1"/>
          </p:cNvPicPr>
          <p:nvPr/>
        </p:nvPicPr>
        <p:blipFill>
          <a:blip r:embed="rId3">
            <a:extLst/>
          </a:blip>
          <a:stretch>
            <a:fillRect/>
          </a:stretch>
        </p:blipFill>
        <p:spPr>
          <a:xfrm>
            <a:off x="1273086" y="1509683"/>
            <a:ext cx="5962721" cy="50290"/>
          </a:xfrm>
          <a:prstGeom prst="rect">
            <a:avLst/>
          </a:prstGeom>
          <a:ln w="12700">
            <a:miter lim="400000"/>
          </a:ln>
        </p:spPr>
      </p:pic>
      <p:sp>
        <p:nvSpPr>
          <p:cNvPr id="242" name="Vuestra ausencia de estas reuniones ha resultado muy perjudicial para vuestro bienestar espiritual. Habéis perdido la fuerza que podríais haber obtenido allí escuchando la palabra predicada de Dios, y mezclándoos con los creyentes en la verdad.—Testimoni"/>
          <p:cNvSpPr txBox="1"/>
          <p:nvPr/>
        </p:nvSpPr>
        <p:spPr>
          <a:xfrm>
            <a:off x="1301555" y="5393232"/>
            <a:ext cx="20510118"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Vuestra ausencia de estas reuniones ha resultado muy perjudicial para vuestro bienestar espiritual. Habéis perdido la fuerza que podríais haber obtenido allí escuchando la palabra predicada de Dios, y mezclándoos con los creyentes en la verdad.</a:t>
            </a:r>
            <a:r>
              <a:rPr>
                <a:solidFill>
                  <a:srgbClr val="FF005C"/>
                </a:solidFill>
              </a:rPr>
              <a:t>—Testimonies for the Church 4:115.</a:t>
            </a:r>
          </a:p>
        </p:txBody>
      </p:sp>
      <p:sp>
        <p:nvSpPr>
          <p:cNvPr id="243" name="Straight Connector 2"/>
          <p:cNvSpPr/>
          <p:nvPr/>
        </p:nvSpPr>
        <p:spPr>
          <a:xfrm flipH="1" flipV="1">
            <a:off x="1349815" y="511556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44" name="LOS CONGRESOS FAVORECEN EL SERVICIO CRISTIANO"/>
          <p:cNvSpPr txBox="1"/>
          <p:nvPr/>
        </p:nvSpPr>
        <p:spPr>
          <a:xfrm>
            <a:off x="1252689" y="84836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45" name="Grave pérdida por no asistir"/>
          <p:cNvSpPr txBox="1"/>
          <p:nvPr/>
        </p:nvSpPr>
        <p:spPr>
          <a:xfrm>
            <a:off x="1335528" y="413972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Grave pérdida por no asistir</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Mesa de trabajo 2.png" descr="Mesa de trabajo 2.png"/>
          <p:cNvPicPr>
            <a:picLocks noChangeAspect="1"/>
          </p:cNvPicPr>
          <p:nvPr/>
        </p:nvPicPr>
        <p:blipFill>
          <a:blip r:embed="rId2">
            <a:extLst/>
          </a:blip>
          <a:stretch>
            <a:fillRect/>
          </a:stretch>
        </p:blipFill>
        <p:spPr>
          <a:xfrm>
            <a:off x="-89648" y="-101601"/>
            <a:ext cx="24563296" cy="13919201"/>
          </a:xfrm>
          <a:prstGeom prst="rect">
            <a:avLst/>
          </a:prstGeom>
          <a:ln w="12700">
            <a:miter lim="400000"/>
          </a:ln>
        </p:spPr>
      </p:pic>
      <p:pic>
        <p:nvPicPr>
          <p:cNvPr id="248" name="imagen pegada.pdf" descr="imagen pegada.pdf"/>
          <p:cNvPicPr>
            <a:picLocks noChangeAspect="1"/>
          </p:cNvPicPr>
          <p:nvPr/>
        </p:nvPicPr>
        <p:blipFill>
          <a:blip r:embed="rId3">
            <a:extLst/>
          </a:blip>
          <a:stretch>
            <a:fillRect/>
          </a:stretch>
        </p:blipFill>
        <p:spPr>
          <a:xfrm>
            <a:off x="1293406" y="1448723"/>
            <a:ext cx="5962721" cy="50290"/>
          </a:xfrm>
          <a:prstGeom prst="rect">
            <a:avLst/>
          </a:prstGeom>
          <a:ln w="12700">
            <a:miter lim="400000"/>
          </a:ln>
        </p:spPr>
      </p:pic>
      <p:sp>
        <p:nvSpPr>
          <p:cNvPr id="249" name="Straight Connector 2"/>
          <p:cNvSpPr/>
          <p:nvPr/>
        </p:nvSpPr>
        <p:spPr>
          <a:xfrm flipH="1" flipV="1">
            <a:off x="1359975" y="524764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0" name="No es asunto de menor importancia para una familia el aparecer como representantes de Jesús, y guardar la ley de Dios en un vecindario de incrédulos. Se nos pide que seamos epístolas vivientes, conocidas y leídas por todos los hombres. Esta condición imp"/>
          <p:cNvSpPr txBox="1"/>
          <p:nvPr/>
        </p:nvSpPr>
        <p:spPr>
          <a:xfrm>
            <a:off x="1321875" y="5657392"/>
            <a:ext cx="20479522"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No es asunto de menor importancia para una familia el aparecer como representantes de Jesús, y guardar la ley de Dios en un vecindario de incrédulos. Se nos pide que seamos epístolas vivientes, conocidas y leídas por todos los hombres. Esta condición implica terribles responsabilidades.</a:t>
            </a:r>
          </a:p>
        </p:txBody>
      </p:sp>
      <p:sp>
        <p:nvSpPr>
          <p:cNvPr id="251" name="LOS CONGRESOS FAVORECEN EL SERVICIO CRISTIANO"/>
          <p:cNvSpPr txBox="1"/>
          <p:nvPr/>
        </p:nvSpPr>
        <p:spPr>
          <a:xfrm>
            <a:off x="127300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52" name="Grave pérdida por no asistir"/>
          <p:cNvSpPr txBox="1"/>
          <p:nvPr/>
        </p:nvSpPr>
        <p:spPr>
          <a:xfrm>
            <a:off x="1335528" y="4316384"/>
            <a:ext cx="12127482"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a:solidFill>
                  <a:srgbClr val="0A80AD"/>
                </a:solidFill>
                <a:latin typeface="Expose Bold"/>
                <a:ea typeface="Expose Bold"/>
                <a:cs typeface="Expose Bold"/>
                <a:sym typeface="Expose Bold"/>
              </a:defRPr>
            </a:lvl1pPr>
          </a:lstStyle>
          <a:p>
            <a:pPr/>
            <a:r>
              <a:t>Grave pérdida por no asistir</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Mesa de trabajo 2.png" descr="Mesa de trabajo 2.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255" name="imagen pegada.pdf" descr="imagen pegada.pdf"/>
          <p:cNvPicPr>
            <a:picLocks noChangeAspect="1"/>
          </p:cNvPicPr>
          <p:nvPr/>
        </p:nvPicPr>
        <p:blipFill>
          <a:blip r:embed="rId3">
            <a:extLst/>
          </a:blip>
          <a:stretch>
            <a:fillRect/>
          </a:stretch>
        </p:blipFill>
        <p:spPr>
          <a:xfrm>
            <a:off x="1283246" y="1469043"/>
            <a:ext cx="5962721" cy="50290"/>
          </a:xfrm>
          <a:prstGeom prst="rect">
            <a:avLst/>
          </a:prstGeom>
          <a:ln w="12700">
            <a:miter lim="400000"/>
          </a:ln>
        </p:spPr>
      </p:pic>
      <p:sp>
        <p:nvSpPr>
          <p:cNvPr id="256" name="Straight Connector 2"/>
          <p:cNvSpPr/>
          <p:nvPr/>
        </p:nvSpPr>
        <p:spPr>
          <a:xfrm flipH="1" flipV="1">
            <a:off x="1370135" y="504444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7" name="A fin de vivir en la luz, debéis estar donde brilla la luz. El hermano K-----, cualquiera sea el sacrificio que cueste, debe sentirse bajo la solemne obligación de asistir con su familia por lo menos a las reuniones anuales de los que aman la verdad. Est"/>
          <p:cNvSpPr txBox="1"/>
          <p:nvPr/>
        </p:nvSpPr>
        <p:spPr>
          <a:xfrm>
            <a:off x="1372675" y="5423930"/>
            <a:ext cx="20385859"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A fin de vivir en la luz, debéis estar donde brilla la luz. El hermano K-----, cualquiera sea el sacrificio que cueste, debe sentirse bajo la solemne obligación de asistir con su familia por lo menos a las reuniones anuales de los que aman la verdad. Esto lo fortalecerá a él y a ellos, y los preparará para soportar las pruebas y cumplir sus deberes.</a:t>
            </a:r>
          </a:p>
        </p:txBody>
      </p:sp>
      <p:sp>
        <p:nvSpPr>
          <p:cNvPr id="258" name="LOS CONGRESOS FAVORECEN EL SERVICIO CRISTIANO"/>
          <p:cNvSpPr txBox="1"/>
          <p:nvPr/>
        </p:nvSpPr>
        <p:spPr>
          <a:xfrm>
            <a:off x="1262849" y="80772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59" name="Grave pérdida por no asistir"/>
          <p:cNvSpPr txBox="1"/>
          <p:nvPr/>
        </p:nvSpPr>
        <p:spPr>
          <a:xfrm>
            <a:off x="1345688" y="414988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Grave pérdida por no asistir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Mesa de trabajo 3.png" descr="Mesa de trabajo 3.png"/>
          <p:cNvPicPr>
            <a:picLocks noChangeAspect="1"/>
          </p:cNvPicPr>
          <p:nvPr/>
        </p:nvPicPr>
        <p:blipFill>
          <a:blip r:embed="rId2">
            <a:extLst/>
          </a:blip>
          <a:stretch>
            <a:fillRect/>
          </a:stretch>
        </p:blipFill>
        <p:spPr>
          <a:xfrm>
            <a:off x="-71718" y="-91441"/>
            <a:ext cx="24527436" cy="13898882"/>
          </a:xfrm>
          <a:prstGeom prst="rect">
            <a:avLst/>
          </a:prstGeom>
          <a:ln w="12700">
            <a:miter lim="400000"/>
          </a:ln>
        </p:spPr>
      </p:pic>
      <p:pic>
        <p:nvPicPr>
          <p:cNvPr id="262" name="imagen pegada.pdf" descr="imagen pegada.pdf"/>
          <p:cNvPicPr>
            <a:picLocks noChangeAspect="1"/>
          </p:cNvPicPr>
          <p:nvPr/>
        </p:nvPicPr>
        <p:blipFill>
          <a:blip r:embed="rId3">
            <a:extLst/>
          </a:blip>
          <a:stretch>
            <a:fillRect/>
          </a:stretch>
        </p:blipFill>
        <p:spPr>
          <a:xfrm>
            <a:off x="1283246" y="1469043"/>
            <a:ext cx="5962721" cy="50290"/>
          </a:xfrm>
          <a:prstGeom prst="rect">
            <a:avLst/>
          </a:prstGeom>
          <a:ln w="12700">
            <a:miter lim="400000"/>
          </a:ln>
        </p:spPr>
      </p:pic>
      <p:sp>
        <p:nvSpPr>
          <p:cNvPr id="263" name="Straight Connector 2"/>
          <p:cNvSpPr/>
          <p:nvPr/>
        </p:nvSpPr>
        <p:spPr>
          <a:xfrm flipH="1" flipV="1">
            <a:off x="1359975" y="490220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64" name="No está bien que pierdan el privilegio de asociarse con los que tienen la misma fe; porque la verdad pierde su importancia en sus mentes, sus corazones dejan de ser iluminados y vivificados por su santificadora influencia, y pierden la espiritualidad. No"/>
          <p:cNvSpPr txBox="1"/>
          <p:nvPr/>
        </p:nvSpPr>
        <p:spPr>
          <a:xfrm>
            <a:off x="1321875" y="5240019"/>
            <a:ext cx="20443840"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No está bien que pierdan el privilegio de asociarse con los que tienen la misma fe; porque la verdad pierde su importancia en sus mentes, sus corazones dejan de ser iluminados y vivificados por su santificadora influencia, y pierden la espiritualidad. No son fortalecidos por las palabras del predicador vivo. Pensamientos y empresas mundanales ocupan de continuo sus mentes y excluyen los temas espirituales.</a:t>
            </a:r>
          </a:p>
          <a:p>
            <a:pPr algn="just" defTabSz="457200">
              <a:lnSpc>
                <a:spcPct val="80000"/>
              </a:lnSpc>
              <a:spcBef>
                <a:spcPts val="0"/>
              </a:spcBef>
              <a:defRPr>
                <a:solidFill>
                  <a:srgbClr val="0A80AD"/>
                </a:solidFill>
                <a:latin typeface="Expose Regular"/>
                <a:ea typeface="Expose Regular"/>
                <a:cs typeface="Expose Regular"/>
                <a:sym typeface="Expose Regular"/>
              </a:defRPr>
            </a:pPr>
            <a:r>
              <a:rPr>
                <a:solidFill>
                  <a:srgbClr val="FF005C"/>
                </a:solidFill>
              </a:rPr>
              <a:t>—Testimonies for the Church 4:106.</a:t>
            </a:r>
          </a:p>
        </p:txBody>
      </p:sp>
      <p:sp>
        <p:nvSpPr>
          <p:cNvPr id="265" name="LOS CONGRESOS FAVORECEN EL SERVICIO CRISTIANO"/>
          <p:cNvSpPr txBox="1"/>
          <p:nvPr/>
        </p:nvSpPr>
        <p:spPr>
          <a:xfrm>
            <a:off x="1262849" y="80772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66" name="Grave pérdida por no asistir"/>
          <p:cNvSpPr txBox="1"/>
          <p:nvPr/>
        </p:nvSpPr>
        <p:spPr>
          <a:xfrm>
            <a:off x="1335528" y="400764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Grave pérdida por no asistir</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8" name="Mesa de trabajo 4.png" descr="Mesa de trabajo 4.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269" name="imagen pegada.pdf" descr="imagen pegada.pdf"/>
          <p:cNvPicPr>
            <a:picLocks noChangeAspect="1"/>
          </p:cNvPicPr>
          <p:nvPr/>
        </p:nvPicPr>
        <p:blipFill>
          <a:blip r:embed="rId3">
            <a:extLst/>
          </a:blip>
          <a:stretch>
            <a:fillRect/>
          </a:stretch>
        </p:blipFill>
        <p:spPr>
          <a:xfrm>
            <a:off x="1293406" y="1509683"/>
            <a:ext cx="5962721" cy="50290"/>
          </a:xfrm>
          <a:prstGeom prst="rect">
            <a:avLst/>
          </a:prstGeom>
          <a:ln w="12700">
            <a:miter lim="400000"/>
          </a:ln>
        </p:spPr>
      </p:pic>
      <p:sp>
        <p:nvSpPr>
          <p:cNvPr id="270" name="Straight Connector 2"/>
          <p:cNvSpPr/>
          <p:nvPr/>
        </p:nvSpPr>
        <p:spPr>
          <a:xfrm flipH="1" flipV="1">
            <a:off x="1329495" y="533908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71" name="Asistan todos los que puedan a estos congresos anuales. Todos debieran reconocer que Dios requiere esto de ellos. Si no aprovechan los privilegios que Dios ha provisto para que lleguen a ser más fuertes en él y en el poder de su gracia, se debilitarán má"/>
          <p:cNvSpPr txBox="1"/>
          <p:nvPr/>
        </p:nvSpPr>
        <p:spPr>
          <a:xfrm>
            <a:off x="1271075" y="5565953"/>
            <a:ext cx="20506984" cy="29295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Asistan todos los que puedan a estos congresos anuales. Todos debieran reconocer que Dios requiere esto de ellos. Si no aprovechan los privilegios que Dios ha provisto para que lleguen a ser más fuertes en él y en el poder de su gracia, se debilitarán más y más y tendrán cada vez menos deseos de consagrar todo a Dios.</a:t>
            </a:r>
          </a:p>
        </p:txBody>
      </p:sp>
      <p:sp>
        <p:nvSpPr>
          <p:cNvPr id="272" name="LOS CONGRESOS FAVORECEN EL SERVICIO CRISTIANO"/>
          <p:cNvSpPr txBox="1"/>
          <p:nvPr/>
        </p:nvSpPr>
        <p:spPr>
          <a:xfrm>
            <a:off x="1273009" y="84836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73" name="Grave pérdida por no asistir"/>
          <p:cNvSpPr txBox="1"/>
          <p:nvPr/>
        </p:nvSpPr>
        <p:spPr>
          <a:xfrm>
            <a:off x="1305048" y="444452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Grave pérdida por no asistir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5" name="Mesa de trabajo 5.png" descr="Mesa de trabajo 5.png"/>
          <p:cNvPicPr>
            <a:picLocks noChangeAspect="1"/>
          </p:cNvPicPr>
          <p:nvPr/>
        </p:nvPicPr>
        <p:blipFill>
          <a:blip r:embed="rId2">
            <a:extLst/>
          </a:blip>
          <a:stretch>
            <a:fillRect/>
          </a:stretch>
        </p:blipFill>
        <p:spPr>
          <a:xfrm>
            <a:off x="-97567" y="-81281"/>
            <a:ext cx="24579134" cy="13928178"/>
          </a:xfrm>
          <a:prstGeom prst="rect">
            <a:avLst/>
          </a:prstGeom>
          <a:ln w="12700">
            <a:miter lim="400000"/>
          </a:ln>
        </p:spPr>
      </p:pic>
      <p:pic>
        <p:nvPicPr>
          <p:cNvPr id="276" name="imagen pegada.pdf" descr="imagen pegada.pdf"/>
          <p:cNvPicPr>
            <a:picLocks noChangeAspect="1"/>
          </p:cNvPicPr>
          <p:nvPr/>
        </p:nvPicPr>
        <p:blipFill>
          <a:blip r:embed="rId3">
            <a:extLst/>
          </a:blip>
          <a:stretch>
            <a:fillRect/>
          </a:stretch>
        </p:blipFill>
        <p:spPr>
          <a:xfrm>
            <a:off x="1273086" y="1448723"/>
            <a:ext cx="5962721" cy="50290"/>
          </a:xfrm>
          <a:prstGeom prst="rect">
            <a:avLst/>
          </a:prstGeom>
          <a:ln w="12700">
            <a:miter lim="400000"/>
          </a:ln>
        </p:spPr>
      </p:pic>
      <p:sp>
        <p:nvSpPr>
          <p:cNvPr id="277" name="Straight Connector 2"/>
          <p:cNvSpPr/>
          <p:nvPr/>
        </p:nvSpPr>
        <p:spPr>
          <a:xfrm flipH="1" flipV="1">
            <a:off x="1349815" y="522732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78" name="Venid, hermanos y hermanas, a estas sagradas reuniones, para encontrar a Jesús. El irá también a la fiesta. El estará presente y hará por vosotros aquello que más necesitáis que se haga. Vuestras granjas no han de considerarse de mayor valor que los elev"/>
          <p:cNvSpPr txBox="1"/>
          <p:nvPr/>
        </p:nvSpPr>
        <p:spPr>
          <a:xfrm>
            <a:off x="1311715" y="5535472"/>
            <a:ext cx="20503175" cy="29295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Venid, hermanos y hermanas, a estas sagradas reuniones, para encontrar a Jesús. El irá también a la fiesta. El estará presente y hará por vosotros aquello que más necesitáis que se haga. Vuestras granjas no han de considerarse de mayor valor que los elevados intereses de vuestra alma.</a:t>
            </a:r>
          </a:p>
        </p:txBody>
      </p:sp>
      <p:sp>
        <p:nvSpPr>
          <p:cNvPr id="279" name="LOS CONGRESOS FAVORECEN EL SERVICIO CRISTIANO"/>
          <p:cNvSpPr txBox="1"/>
          <p:nvPr/>
        </p:nvSpPr>
        <p:spPr>
          <a:xfrm>
            <a:off x="125268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80" name="Grave pérdida por no asistir"/>
          <p:cNvSpPr txBox="1"/>
          <p:nvPr/>
        </p:nvSpPr>
        <p:spPr>
          <a:xfrm>
            <a:off x="1325368" y="433276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Grave pérdida por no asistir</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2" name="Mesa de trabajo 6.png" descr="Mesa de trabajo 6.png"/>
          <p:cNvPicPr>
            <a:picLocks noChangeAspect="1"/>
          </p:cNvPicPr>
          <p:nvPr/>
        </p:nvPicPr>
        <p:blipFill>
          <a:blip r:embed="rId2">
            <a:extLst/>
          </a:blip>
          <a:stretch>
            <a:fillRect/>
          </a:stretch>
        </p:blipFill>
        <p:spPr>
          <a:xfrm>
            <a:off x="-110208" y="-91440"/>
            <a:ext cx="24604415" cy="13942503"/>
          </a:xfrm>
          <a:prstGeom prst="rect">
            <a:avLst/>
          </a:prstGeom>
          <a:ln w="12700">
            <a:miter lim="400000"/>
          </a:ln>
        </p:spPr>
      </p:pic>
      <p:pic>
        <p:nvPicPr>
          <p:cNvPr id="283" name="imagen pegada.pdf" descr="imagen pegada.pdf"/>
          <p:cNvPicPr>
            <a:picLocks noChangeAspect="1"/>
          </p:cNvPicPr>
          <p:nvPr/>
        </p:nvPicPr>
        <p:blipFill>
          <a:blip r:embed="rId3">
            <a:extLst/>
          </a:blip>
          <a:stretch>
            <a:fillRect/>
          </a:stretch>
        </p:blipFill>
        <p:spPr>
          <a:xfrm>
            <a:off x="1273086" y="1448723"/>
            <a:ext cx="5962721" cy="50290"/>
          </a:xfrm>
          <a:prstGeom prst="rect">
            <a:avLst/>
          </a:prstGeom>
          <a:ln w="12700">
            <a:miter lim="400000"/>
          </a:ln>
        </p:spPr>
      </p:pic>
      <p:sp>
        <p:nvSpPr>
          <p:cNvPr id="284" name="Straight Connector 2"/>
          <p:cNvSpPr/>
          <p:nvPr/>
        </p:nvSpPr>
        <p:spPr>
          <a:xfrm flipH="1" flipV="1">
            <a:off x="1339655" y="3987799"/>
            <a:ext cx="15520321" cy="2"/>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85" name="Todos los tesoros que poseéis, por valiosos que sean, no os bastarían para comprar la paz y la esperanza, que os serán de gran ganancia, aun cuando ello os costare todo lo que poseéis y una vida de afanes y sufrimientos. Una comprensión clara y firme de "/>
          <p:cNvSpPr txBox="1"/>
          <p:nvPr/>
        </p:nvSpPr>
        <p:spPr>
          <a:xfrm>
            <a:off x="1260915" y="4761230"/>
            <a:ext cx="19105341"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sz="4200">
                <a:solidFill>
                  <a:srgbClr val="0A80AD"/>
                </a:solidFill>
                <a:latin typeface="Expose Regular"/>
                <a:ea typeface="Expose Regular"/>
                <a:cs typeface="Expose Regular"/>
                <a:sym typeface="Expose Regular"/>
              </a:defRPr>
            </a:pPr>
            <a:r>
              <a:t>Todos los tesoros que poseéis, por valiosos que sean, no os bastarían para comprar la paz y la esperanza, que os serán de gran ganancia, aun cuando ello os costare todo lo que poseéis y una vida de afanes y sufrimientos. Una comprensión clara y firme de las cosas eternas y un corazón voluntario para entregarlo todo a Cristo, son bendiciones de valor mucho mayor que todas las riquezas, los placeres y las glorias de este mundo.</a:t>
            </a:r>
          </a:p>
          <a:p>
            <a:pPr algn="just" defTabSz="457200">
              <a:lnSpc>
                <a:spcPct val="80000"/>
              </a:lnSpc>
              <a:spcBef>
                <a:spcPts val="0"/>
              </a:spcBef>
              <a:defRPr sz="4200">
                <a:solidFill>
                  <a:srgbClr val="FF005C"/>
                </a:solidFill>
                <a:latin typeface="Expose Regular"/>
                <a:ea typeface="Expose Regular"/>
                <a:cs typeface="Expose Regular"/>
                <a:sym typeface="Expose Regular"/>
              </a:defRPr>
            </a:pPr>
            <a:r>
              <a:t>—Testimonies for the Church</a:t>
            </a:r>
          </a:p>
        </p:txBody>
      </p:sp>
      <p:sp>
        <p:nvSpPr>
          <p:cNvPr id="286" name="LOS CONGRESOS FAVORECEN EL SERVICIO CRISTIANO"/>
          <p:cNvSpPr txBox="1"/>
          <p:nvPr/>
        </p:nvSpPr>
        <p:spPr>
          <a:xfrm>
            <a:off x="125268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87" name="Grave pérdida por no asistir"/>
          <p:cNvSpPr txBox="1"/>
          <p:nvPr/>
        </p:nvSpPr>
        <p:spPr>
          <a:xfrm>
            <a:off x="1315208" y="3158525"/>
            <a:ext cx="12127482" cy="8028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200">
                <a:solidFill>
                  <a:srgbClr val="0A80AD"/>
                </a:solidFill>
                <a:latin typeface="Expose Bold"/>
                <a:ea typeface="Expose Bold"/>
                <a:cs typeface="Expose Bold"/>
                <a:sym typeface="Expose Bold"/>
              </a:defRPr>
            </a:lvl1pPr>
          </a:lstStyle>
          <a:p>
            <a:pPr/>
            <a:r>
              <a:t>Grave pérdida por no asistir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esa de trabajo 10.png" descr="Mesa de trabajo 10.png"/>
          <p:cNvPicPr>
            <a:picLocks noChangeAspect="1"/>
          </p:cNvPicPr>
          <p:nvPr/>
        </p:nvPicPr>
        <p:blipFill>
          <a:blip r:embed="rId2">
            <a:extLst/>
          </a:blip>
          <a:stretch>
            <a:fillRect/>
          </a:stretch>
        </p:blipFill>
        <p:spPr>
          <a:xfrm>
            <a:off x="-93234" y="-103632"/>
            <a:ext cx="24570468" cy="13923264"/>
          </a:xfrm>
          <a:prstGeom prst="rect">
            <a:avLst/>
          </a:prstGeom>
          <a:ln w="12700">
            <a:miter lim="400000"/>
          </a:ln>
        </p:spPr>
      </p:pic>
      <p:sp>
        <p:nvSpPr>
          <p:cNvPr id="174" name="LOS CONGRESOS FAVORECEN EL SERVICIO CRISTIANO"/>
          <p:cNvSpPr txBox="1"/>
          <p:nvPr/>
        </p:nvSpPr>
        <p:spPr>
          <a:xfrm>
            <a:off x="2548089" y="6146800"/>
            <a:ext cx="15177129" cy="10281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600">
                <a:solidFill>
                  <a:srgbClr val="03ADC9"/>
                </a:solidFill>
                <a:latin typeface="Expose Bold"/>
                <a:ea typeface="Expose Bold"/>
                <a:cs typeface="Expose Bold"/>
                <a:sym typeface="Expose Bold"/>
              </a:defRPr>
            </a:lvl1pPr>
          </a:lstStyle>
          <a:p>
            <a:pPr/>
            <a:r>
              <a:t>LOS CONGRESOS FAVORECEN EL SERVICIO CRISTIANO</a:t>
            </a:r>
          </a:p>
        </p:txBody>
      </p:sp>
      <p:sp>
        <p:nvSpPr>
          <p:cNvPr id="175" name="Capitulo 18"/>
          <p:cNvSpPr txBox="1"/>
          <p:nvPr/>
        </p:nvSpPr>
        <p:spPr>
          <a:xfrm>
            <a:off x="2553169" y="5467731"/>
            <a:ext cx="6770702" cy="933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18</a:t>
            </a:r>
          </a:p>
        </p:txBody>
      </p:sp>
      <p:sp>
        <p:nvSpPr>
          <p:cNvPr id="176" name="Demostración práctica de métodos misioneros"/>
          <p:cNvSpPr txBox="1"/>
          <p:nvPr/>
        </p:nvSpPr>
        <p:spPr>
          <a:xfrm>
            <a:off x="2605528" y="7255891"/>
            <a:ext cx="15282499"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400">
                <a:solidFill>
                  <a:srgbClr val="0A80AD"/>
                </a:solidFill>
                <a:latin typeface="Expose Bold"/>
                <a:ea typeface="Expose Bold"/>
                <a:cs typeface="Expose Bold"/>
                <a:sym typeface="Expose Bold"/>
              </a:defRPr>
            </a:lvl1pPr>
          </a:lstStyle>
          <a:p>
            <a:pPr/>
            <a:r>
              <a:t>Demostración práctica de métodos misioneros</a:t>
            </a:r>
          </a:p>
        </p:txBody>
      </p:sp>
      <p:pic>
        <p:nvPicPr>
          <p:cNvPr id="177" name="imagen pegada.pdf" descr="imagen pegada.pdf"/>
          <p:cNvPicPr>
            <a:picLocks noChangeAspect="1"/>
          </p:cNvPicPr>
          <p:nvPr/>
        </p:nvPicPr>
        <p:blipFill>
          <a:blip r:embed="rId3">
            <a:extLst/>
          </a:blip>
          <a:stretch>
            <a:fillRect/>
          </a:stretch>
        </p:blipFill>
        <p:spPr>
          <a:xfrm>
            <a:off x="2567807" y="7137708"/>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Mesa de trabajo 2.png" descr="Mesa de trabajo 2.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180" name="imagen pegada.pdf" descr="imagen pegada.pdf"/>
          <p:cNvPicPr>
            <a:picLocks noChangeAspect="1"/>
          </p:cNvPicPr>
          <p:nvPr/>
        </p:nvPicPr>
        <p:blipFill>
          <a:blip r:embed="rId3">
            <a:extLst/>
          </a:blip>
          <a:stretch>
            <a:fillRect/>
          </a:stretch>
        </p:blipFill>
        <p:spPr>
          <a:xfrm>
            <a:off x="1303566" y="1448723"/>
            <a:ext cx="5962721" cy="50290"/>
          </a:xfrm>
          <a:prstGeom prst="rect">
            <a:avLst/>
          </a:prstGeom>
          <a:ln w="12700">
            <a:miter lim="400000"/>
          </a:ln>
        </p:spPr>
      </p:pic>
      <p:sp>
        <p:nvSpPr>
          <p:cNvPr id="181" name="Straight Connector 2"/>
          <p:cNvSpPr/>
          <p:nvPr/>
        </p:nvSpPr>
        <p:spPr>
          <a:xfrm flipH="1" flipV="1">
            <a:off x="1349815" y="48513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2" name="Ocupándose en la obra de los congresos, todos podrían aprender a trabajar eficazmente en sus iglesias locales.—Testimonies for the Church 6:49.…"/>
          <p:cNvSpPr txBox="1"/>
          <p:nvPr/>
        </p:nvSpPr>
        <p:spPr>
          <a:xfrm>
            <a:off x="1301555" y="5143311"/>
            <a:ext cx="20486586" cy="5655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Ocupándose en la obra de los congresos, todos podrían aprender a trabajar eficazmente en sus iglesias locales.</a:t>
            </a:r>
            <a:r>
              <a:rPr>
                <a:solidFill>
                  <a:srgbClr val="FF005C"/>
                </a:solidFill>
              </a:rPr>
              <a:t>—Testimonies for the Church 6:49.</a:t>
            </a:r>
            <a:endParaRPr>
              <a:solidFill>
                <a:srgbClr val="FF005C"/>
              </a:solidFill>
            </a:endParaRPr>
          </a:p>
          <a:p>
            <a:pPr algn="just" defTabSz="457200">
              <a:lnSpc>
                <a:spcPct val="80000"/>
              </a:lnSpc>
              <a:spcBef>
                <a:spcPts val="0"/>
              </a:spcBef>
              <a:defRPr>
                <a:solidFill>
                  <a:srgbClr val="0A80AD"/>
                </a:solidFill>
                <a:latin typeface="Expose Regular"/>
                <a:ea typeface="Expose Regular"/>
                <a:cs typeface="Expose Regular"/>
                <a:sym typeface="Expose Regular"/>
              </a:defRPr>
            </a:pPr>
            <a:r>
              <a:t>En algunos de nuestros congresos se han organizado fuertes grupos de obreros para salir por la ciudad y sus suburbios a distribuir publicaciones e invitar a la gente a las reuniones. Así se han con-seguido centenares de personas como asistentes regulares durante la última mitad de la reunión, mientras que de otra manera se las habría pasado por alto. </a:t>
            </a:r>
            <a:r>
              <a:rPr>
                <a:solidFill>
                  <a:srgbClr val="FF005C"/>
                </a:solidFill>
              </a:rPr>
              <a:t>—Testimonies for the Church 6:36.</a:t>
            </a:r>
            <a:endParaRPr>
              <a:solidFill>
                <a:srgbClr val="FF005C"/>
              </a:solidFill>
            </a:endParaRPr>
          </a:p>
        </p:txBody>
      </p:sp>
      <p:sp>
        <p:nvSpPr>
          <p:cNvPr id="183" name="Demostración práctica de métodos misioneros"/>
          <p:cNvSpPr txBox="1"/>
          <p:nvPr/>
        </p:nvSpPr>
        <p:spPr>
          <a:xfrm>
            <a:off x="1315208" y="3909984"/>
            <a:ext cx="12127482"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a:solidFill>
                  <a:srgbClr val="0A80AD"/>
                </a:solidFill>
                <a:latin typeface="Expose Bold"/>
                <a:ea typeface="Expose Bold"/>
                <a:cs typeface="Expose Bold"/>
                <a:sym typeface="Expose Bold"/>
              </a:defRPr>
            </a:lvl1pPr>
          </a:lstStyle>
          <a:p>
            <a:pPr/>
            <a:r>
              <a:t>Demostración práctica de métodos misioneros</a:t>
            </a:r>
          </a:p>
        </p:txBody>
      </p:sp>
      <p:sp>
        <p:nvSpPr>
          <p:cNvPr id="184" name="LOS CONGRESOS FAVORECEN EL SERVICIO CRISTIANO"/>
          <p:cNvSpPr txBox="1"/>
          <p:nvPr/>
        </p:nvSpPr>
        <p:spPr>
          <a:xfrm>
            <a:off x="128316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Mesa de trabajo 3.png" descr="Mesa de trabajo 3.png"/>
          <p:cNvPicPr>
            <a:picLocks noChangeAspect="1"/>
          </p:cNvPicPr>
          <p:nvPr/>
        </p:nvPicPr>
        <p:blipFill>
          <a:blip r:embed="rId2">
            <a:extLst/>
          </a:blip>
          <a:stretch>
            <a:fillRect/>
          </a:stretch>
        </p:blipFill>
        <p:spPr>
          <a:xfrm>
            <a:off x="-71718" y="-91441"/>
            <a:ext cx="24527436" cy="13898882"/>
          </a:xfrm>
          <a:prstGeom prst="rect">
            <a:avLst/>
          </a:prstGeom>
          <a:ln w="12700">
            <a:miter lim="400000"/>
          </a:ln>
        </p:spPr>
      </p:pic>
      <p:pic>
        <p:nvPicPr>
          <p:cNvPr id="187" name="imagen pegada.pdf" descr="imagen pegada.pdf"/>
          <p:cNvPicPr>
            <a:picLocks noChangeAspect="1"/>
          </p:cNvPicPr>
          <p:nvPr/>
        </p:nvPicPr>
        <p:blipFill>
          <a:blip r:embed="rId3">
            <a:extLst/>
          </a:blip>
          <a:stretch>
            <a:fillRect/>
          </a:stretch>
        </p:blipFill>
        <p:spPr>
          <a:xfrm>
            <a:off x="1283246" y="1448723"/>
            <a:ext cx="5962721" cy="50290"/>
          </a:xfrm>
          <a:prstGeom prst="rect">
            <a:avLst/>
          </a:prstGeom>
          <a:ln w="12700">
            <a:miter lim="400000"/>
          </a:ln>
        </p:spPr>
      </p:pic>
      <p:sp>
        <p:nvSpPr>
          <p:cNvPr id="188" name="Straight Connector 2"/>
          <p:cNvSpPr/>
          <p:nvPr/>
        </p:nvSpPr>
        <p:spPr>
          <a:xfrm flipH="1" flipV="1">
            <a:off x="1380295" y="4570991"/>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9" name="Todo el que participe del amor perdonador de Cristo, todo el que ha sido iluminado por el Espíritu de Dios y convertido a la verdad, sentirá que por esas preciosas bendiciones tiene una deuda con cada alma con la cual se relaciona. El Señor usará a los h"/>
          <p:cNvSpPr txBox="1"/>
          <p:nvPr/>
        </p:nvSpPr>
        <p:spPr>
          <a:xfrm>
            <a:off x="1332035" y="5019758"/>
            <a:ext cx="20449358" cy="5655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Todo el que participe del amor perdonador de Cristo, todo el que ha sido iluminado por el Espíritu de Dios y convertido a la verdad, sentirá que por esas preciosas bendiciones tiene una deuda con cada alma con la cual se relaciona. El Señor usará a los humildes de corazón para alcanzar a aquellas almas que los ministros ordenados no pueden alcanzar. Serán movidos a hablar palabras que revelen la gracia salvadora de Cristo.</a:t>
            </a:r>
            <a:r>
              <a:rPr>
                <a:solidFill>
                  <a:srgbClr val="FF005C"/>
                </a:solidFill>
              </a:rPr>
              <a:t>—Testimonies for the Church 6:43.</a:t>
            </a:r>
            <a:endParaRPr>
              <a:solidFill>
                <a:srgbClr val="FF005C"/>
              </a:solidFill>
            </a:endParaRPr>
          </a:p>
          <a:p>
            <a:pPr algn="just" defTabSz="457200">
              <a:lnSpc>
                <a:spcPct val="80000"/>
              </a:lnSpc>
              <a:spcBef>
                <a:spcPts val="0"/>
              </a:spcBef>
              <a:defRPr>
                <a:solidFill>
                  <a:srgbClr val="0A80AD"/>
                </a:solidFill>
                <a:latin typeface="Expose Regular"/>
                <a:ea typeface="Expose Regular"/>
                <a:cs typeface="Expose Regular"/>
                <a:sym typeface="Expose Regular"/>
              </a:defRPr>
            </a:pPr>
            <a:endParaRPr>
              <a:solidFill>
                <a:srgbClr val="FF005C"/>
              </a:solidFill>
            </a:endParaRPr>
          </a:p>
        </p:txBody>
      </p:sp>
      <p:sp>
        <p:nvSpPr>
          <p:cNvPr id="190" name="LOS CONGRESOS FAVORECEN EL SERVICIO CRISTIANO"/>
          <p:cNvSpPr txBox="1"/>
          <p:nvPr/>
        </p:nvSpPr>
        <p:spPr>
          <a:xfrm>
            <a:off x="126284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191" name="Demostración práctica de métodos misioneros"/>
          <p:cNvSpPr txBox="1"/>
          <p:nvPr/>
        </p:nvSpPr>
        <p:spPr>
          <a:xfrm>
            <a:off x="1355848" y="3584999"/>
            <a:ext cx="14258383"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Demostración práctica de métodos misioneros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Mesa de trabajo 4.png" descr="Mesa de trabajo 4.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194" name="imagen pegada.pdf" descr="imagen pegada.pdf"/>
          <p:cNvPicPr>
            <a:picLocks noChangeAspect="1"/>
          </p:cNvPicPr>
          <p:nvPr/>
        </p:nvPicPr>
        <p:blipFill>
          <a:blip r:embed="rId3">
            <a:extLst/>
          </a:blip>
          <a:stretch>
            <a:fillRect/>
          </a:stretch>
        </p:blipFill>
        <p:spPr>
          <a:xfrm>
            <a:off x="1283246" y="1469043"/>
            <a:ext cx="5962721" cy="50290"/>
          </a:xfrm>
          <a:prstGeom prst="rect">
            <a:avLst/>
          </a:prstGeom>
          <a:ln w="12700">
            <a:miter lim="400000"/>
          </a:ln>
        </p:spPr>
      </p:pic>
      <p:sp>
        <p:nvSpPr>
          <p:cNvPr id="195" name="Straight Connector 2"/>
          <p:cNvSpPr/>
          <p:nvPr/>
        </p:nvSpPr>
        <p:spPr>
          <a:xfrm flipH="1" flipV="1">
            <a:off x="1339655" y="480060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96" name="Cuando seguimos los planes del Señor, colaboramos con Dios. Cualquiera que sea nuestro cargo—presidente de asociación, predicador, maestro, alumno, o simplemente miembro de iglesia—, el Señor nos tiene por responsables de que aprovechemos nuestras oportu"/>
          <p:cNvSpPr txBox="1"/>
          <p:nvPr/>
        </p:nvSpPr>
        <p:spPr>
          <a:xfrm>
            <a:off x="1321875" y="5092293"/>
            <a:ext cx="20441896"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Cuando seguimos los planes del Señor, colaboramos con Dios. Cualquiera que sea nuestro cargo—presidente de asociación, predicador, maestro, alumno, o simplemente miembro de iglesia—, el Señor nos tiene por responsables de que aprovechemos nuestras oportunidades de dar la luz a quienes necesitan la verdad presente. Uno de los mejores medios que él nos ha confiado lo constituyen las publicaciones.</a:t>
            </a:r>
          </a:p>
        </p:txBody>
      </p:sp>
      <p:sp>
        <p:nvSpPr>
          <p:cNvPr id="197" name="LOS CONGRESOS FAVORECEN EL SERVICIO CRISTIANO"/>
          <p:cNvSpPr txBox="1"/>
          <p:nvPr/>
        </p:nvSpPr>
        <p:spPr>
          <a:xfrm>
            <a:off x="1262849" y="80772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198" name="Demostración práctica de métodos misioneros"/>
          <p:cNvSpPr txBox="1"/>
          <p:nvPr/>
        </p:nvSpPr>
        <p:spPr>
          <a:xfrm>
            <a:off x="1335528" y="3804447"/>
            <a:ext cx="136540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Demostración práctica de métodos misioneros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esa de trabajo 5.png" descr="Mesa de trabajo 5.png"/>
          <p:cNvPicPr>
            <a:picLocks noChangeAspect="1"/>
          </p:cNvPicPr>
          <p:nvPr/>
        </p:nvPicPr>
        <p:blipFill>
          <a:blip r:embed="rId2">
            <a:extLst/>
          </a:blip>
          <a:stretch>
            <a:fillRect/>
          </a:stretch>
        </p:blipFill>
        <p:spPr>
          <a:xfrm>
            <a:off x="-97567" y="-81281"/>
            <a:ext cx="24579134" cy="13928178"/>
          </a:xfrm>
          <a:prstGeom prst="rect">
            <a:avLst/>
          </a:prstGeom>
          <a:ln w="12700">
            <a:miter lim="400000"/>
          </a:ln>
        </p:spPr>
      </p:pic>
      <p:pic>
        <p:nvPicPr>
          <p:cNvPr id="201" name="imagen pegada.pdf" descr="imagen pegada.pdf"/>
          <p:cNvPicPr>
            <a:picLocks noChangeAspect="1"/>
          </p:cNvPicPr>
          <p:nvPr/>
        </p:nvPicPr>
        <p:blipFill>
          <a:blip r:embed="rId3">
            <a:extLst/>
          </a:blip>
          <a:stretch>
            <a:fillRect/>
          </a:stretch>
        </p:blipFill>
        <p:spPr>
          <a:xfrm>
            <a:off x="1283246" y="1448723"/>
            <a:ext cx="5962721" cy="50290"/>
          </a:xfrm>
          <a:prstGeom prst="rect">
            <a:avLst/>
          </a:prstGeom>
          <a:ln w="12700">
            <a:miter lim="400000"/>
          </a:ln>
        </p:spPr>
      </p:pic>
      <p:sp>
        <p:nvSpPr>
          <p:cNvPr id="202" name="Straight Connector 2"/>
          <p:cNvSpPr/>
          <p:nvPr/>
        </p:nvSpPr>
        <p:spPr>
          <a:xfrm flipH="1" flipV="1">
            <a:off x="1329495" y="490220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03" name="En nuestras escuelas y sanatorios, en nuestras iglesias, y más particularmente en nuestros congresos, debemos aprender a hacer uso juicioso de este precioso medio. Allí, obreros escogidos deben enseñar con paciencia a nuestro pueblo a acercarse de un mod"/>
          <p:cNvSpPr txBox="1"/>
          <p:nvPr/>
        </p:nvSpPr>
        <p:spPr>
          <a:xfrm>
            <a:off x="1291395" y="5224373"/>
            <a:ext cx="20514127"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En nuestras escuelas y sanatorios, en nuestras iglesias, y más particularmente en nuestros congresos, debemos aprender a hacer uso juicioso de este precioso medio. Allí, obreros escogidos deben enseñar con paciencia a nuestro pueblo a acercarse de un modo amable a los que no son creyentes y a colocar en sus manos las publicaciones que con poder y claridad presentan la verdad para nuestra época.</a:t>
            </a:r>
          </a:p>
          <a:p>
            <a:pPr algn="just" defTabSz="457200">
              <a:lnSpc>
                <a:spcPct val="80000"/>
              </a:lnSpc>
              <a:spcBef>
                <a:spcPts val="0"/>
              </a:spcBef>
              <a:defRPr>
                <a:solidFill>
                  <a:srgbClr val="0A80AD"/>
                </a:solidFill>
                <a:latin typeface="Expose Regular"/>
                <a:ea typeface="Expose Regular"/>
                <a:cs typeface="Expose Regular"/>
                <a:sym typeface="Expose Regular"/>
              </a:defRPr>
            </a:pPr>
            <a:r>
              <a:rPr>
                <a:solidFill>
                  <a:srgbClr val="FF005C"/>
                </a:solidFill>
              </a:rPr>
              <a:t>—Joyas de los Testimonios 3:324.</a:t>
            </a:r>
          </a:p>
        </p:txBody>
      </p:sp>
      <p:sp>
        <p:nvSpPr>
          <p:cNvPr id="204" name="LOS CONGRESOS FAVORECEN EL SERVICIO CRISTIANO"/>
          <p:cNvSpPr txBox="1"/>
          <p:nvPr/>
        </p:nvSpPr>
        <p:spPr>
          <a:xfrm>
            <a:off x="126284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05" name="Demostración práctica de métodos misioneros"/>
          <p:cNvSpPr txBox="1"/>
          <p:nvPr/>
        </p:nvSpPr>
        <p:spPr>
          <a:xfrm>
            <a:off x="1325368" y="3946687"/>
            <a:ext cx="13639775"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Demostración práctica de métodos misioneros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Mesa de trabajo 6.png" descr="Mesa de trabajo 6.png"/>
          <p:cNvPicPr>
            <a:picLocks noChangeAspect="1"/>
          </p:cNvPicPr>
          <p:nvPr/>
        </p:nvPicPr>
        <p:blipFill>
          <a:blip r:embed="rId2">
            <a:extLst/>
          </a:blip>
          <a:stretch>
            <a:fillRect/>
          </a:stretch>
        </p:blipFill>
        <p:spPr>
          <a:xfrm>
            <a:off x="-110208" y="-91440"/>
            <a:ext cx="24604415" cy="13942503"/>
          </a:xfrm>
          <a:prstGeom prst="rect">
            <a:avLst/>
          </a:prstGeom>
          <a:ln w="12700">
            <a:miter lim="400000"/>
          </a:ln>
        </p:spPr>
      </p:pic>
      <p:pic>
        <p:nvPicPr>
          <p:cNvPr id="208" name="imagen pegada.pdf" descr="imagen pegada.pdf"/>
          <p:cNvPicPr>
            <a:picLocks noChangeAspect="1"/>
          </p:cNvPicPr>
          <p:nvPr/>
        </p:nvPicPr>
        <p:blipFill>
          <a:blip r:embed="rId3">
            <a:extLst/>
          </a:blip>
          <a:stretch>
            <a:fillRect/>
          </a:stretch>
        </p:blipFill>
        <p:spPr>
          <a:xfrm>
            <a:off x="1273086" y="1448723"/>
            <a:ext cx="5962721" cy="50290"/>
          </a:xfrm>
          <a:prstGeom prst="rect">
            <a:avLst/>
          </a:prstGeom>
          <a:ln w="12700">
            <a:miter lim="400000"/>
          </a:ln>
        </p:spPr>
      </p:pic>
      <p:sp>
        <p:nvSpPr>
          <p:cNvPr id="209" name="Straight Connector 2"/>
          <p:cNvSpPr/>
          <p:nvPr/>
        </p:nvSpPr>
        <p:spPr>
          <a:xfrm flipH="1" flipV="1">
            <a:off x="1349815" y="562356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0" name="La obra en nuestros congresos debe realizarse, no de acuerdo con los planes de los hombres, sino según la manera de obrar de Cristo. Los miembros de la iglesia deben ser puestos a trabajar.— Testimonies for the Church 9:120."/>
          <p:cNvSpPr txBox="1"/>
          <p:nvPr/>
        </p:nvSpPr>
        <p:spPr>
          <a:xfrm>
            <a:off x="1271075" y="5809793"/>
            <a:ext cx="20544211" cy="29295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La obra en nuestros congresos debe realizarse, no de acuerdo con los planes de los hombres, sino según la manera de obrar de Cristo. Los miembros de la iglesia deben ser puestos a trabajar.</a:t>
            </a:r>
            <a:r>
              <a:rPr>
                <a:solidFill>
                  <a:srgbClr val="FF005C"/>
                </a:solidFill>
              </a:rPr>
              <a:t>— Testimonies for the Church 9:120.</a:t>
            </a:r>
            <a:endParaRPr>
              <a:solidFill>
                <a:srgbClr val="FF005C"/>
              </a:solidFill>
            </a:endParaRPr>
          </a:p>
        </p:txBody>
      </p:sp>
      <p:sp>
        <p:nvSpPr>
          <p:cNvPr id="211" name="LOS CONGRESOS FAVORECEN EL SERVICIO CRISTIANO"/>
          <p:cNvSpPr txBox="1"/>
          <p:nvPr/>
        </p:nvSpPr>
        <p:spPr>
          <a:xfrm>
            <a:off x="125268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12" name="Demostración práctica de métodos misioneros"/>
          <p:cNvSpPr txBox="1"/>
          <p:nvPr/>
        </p:nvSpPr>
        <p:spPr>
          <a:xfrm>
            <a:off x="1325368" y="4647727"/>
            <a:ext cx="1658653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Demostración práctica de métodos misioneros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Mesa de trabajo 10.png" descr="Mesa de trabajo 10.png"/>
          <p:cNvPicPr>
            <a:picLocks noChangeAspect="1"/>
          </p:cNvPicPr>
          <p:nvPr/>
        </p:nvPicPr>
        <p:blipFill>
          <a:blip r:embed="rId2">
            <a:extLst/>
          </a:blip>
          <a:stretch>
            <a:fillRect/>
          </a:stretch>
        </p:blipFill>
        <p:spPr>
          <a:xfrm>
            <a:off x="-93234" y="-103632"/>
            <a:ext cx="24570468" cy="13923264"/>
          </a:xfrm>
          <a:prstGeom prst="rect">
            <a:avLst/>
          </a:prstGeom>
          <a:ln w="12700">
            <a:miter lim="400000"/>
          </a:ln>
        </p:spPr>
      </p:pic>
      <p:sp>
        <p:nvSpPr>
          <p:cNvPr id="215" name="LOS CONGRESOS FAVORECEN EL SERVICIO CRISTIANO"/>
          <p:cNvSpPr txBox="1"/>
          <p:nvPr/>
        </p:nvSpPr>
        <p:spPr>
          <a:xfrm>
            <a:off x="2578569" y="6201442"/>
            <a:ext cx="15177129" cy="10281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600">
                <a:solidFill>
                  <a:srgbClr val="03ADC9"/>
                </a:solidFill>
                <a:latin typeface="Expose Bold"/>
                <a:ea typeface="Expose Bold"/>
                <a:cs typeface="Expose Bold"/>
                <a:sym typeface="Expose Bold"/>
              </a:defRPr>
            </a:lvl1pPr>
          </a:lstStyle>
          <a:p>
            <a:pPr/>
            <a:r>
              <a:t>LOS CONGRESOS FAVORECEN EL SERVICIO CRISTIANO</a:t>
            </a:r>
          </a:p>
        </p:txBody>
      </p:sp>
      <p:sp>
        <p:nvSpPr>
          <p:cNvPr id="216" name="Capitulo 18"/>
          <p:cNvSpPr txBox="1"/>
          <p:nvPr/>
        </p:nvSpPr>
        <p:spPr>
          <a:xfrm>
            <a:off x="2583649" y="5522372"/>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18</a:t>
            </a:r>
          </a:p>
        </p:txBody>
      </p:sp>
      <p:sp>
        <p:nvSpPr>
          <p:cNvPr id="217" name="Rasgos especiales que tendrán los congresos cerca del tiempo del fin"/>
          <p:cNvSpPr txBox="1"/>
          <p:nvPr/>
        </p:nvSpPr>
        <p:spPr>
          <a:xfrm>
            <a:off x="2564888" y="7379176"/>
            <a:ext cx="17102013" cy="814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300">
                <a:solidFill>
                  <a:srgbClr val="0A80AD"/>
                </a:solidFill>
                <a:latin typeface="Expose Bold"/>
                <a:ea typeface="Expose Bold"/>
                <a:cs typeface="Expose Bold"/>
                <a:sym typeface="Expose Bold"/>
              </a:defRPr>
            </a:lvl1pPr>
          </a:lstStyle>
          <a:p>
            <a:pPr/>
            <a:r>
              <a:t>Rasgos especiales que tendrán los congresos cerca del tiempo del fin</a:t>
            </a:r>
          </a:p>
        </p:txBody>
      </p:sp>
      <p:pic>
        <p:nvPicPr>
          <p:cNvPr id="218" name="imagen pegada.pdf" descr="imagen pegada.pdf"/>
          <p:cNvPicPr>
            <a:picLocks noChangeAspect="1"/>
          </p:cNvPicPr>
          <p:nvPr/>
        </p:nvPicPr>
        <p:blipFill>
          <a:blip r:embed="rId3">
            <a:extLst/>
          </a:blip>
          <a:stretch>
            <a:fillRect/>
          </a:stretch>
        </p:blipFill>
        <p:spPr>
          <a:xfrm>
            <a:off x="2567807" y="7198668"/>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0" name="Mesa de trabajo 7.png" descr="Mesa de trabajo 7.png"/>
          <p:cNvPicPr>
            <a:picLocks noChangeAspect="1"/>
          </p:cNvPicPr>
          <p:nvPr/>
        </p:nvPicPr>
        <p:blipFill>
          <a:blip r:embed="rId2">
            <a:extLst/>
          </a:blip>
          <a:stretch>
            <a:fillRect/>
          </a:stretch>
        </p:blipFill>
        <p:spPr>
          <a:xfrm>
            <a:off x="-83073" y="-101600"/>
            <a:ext cx="24563295" cy="13919200"/>
          </a:xfrm>
          <a:prstGeom prst="rect">
            <a:avLst/>
          </a:prstGeom>
          <a:ln w="12700">
            <a:miter lim="400000"/>
          </a:ln>
        </p:spPr>
      </p:pic>
      <p:pic>
        <p:nvPicPr>
          <p:cNvPr id="221" name="imagen pegada.pdf" descr="imagen pegada.pdf"/>
          <p:cNvPicPr>
            <a:picLocks noChangeAspect="1"/>
          </p:cNvPicPr>
          <p:nvPr/>
        </p:nvPicPr>
        <p:blipFill>
          <a:blip r:embed="rId3">
            <a:extLst/>
          </a:blip>
          <a:stretch>
            <a:fillRect/>
          </a:stretch>
        </p:blipFill>
        <p:spPr>
          <a:xfrm>
            <a:off x="1303566" y="1438563"/>
            <a:ext cx="5962721" cy="50290"/>
          </a:xfrm>
          <a:prstGeom prst="rect">
            <a:avLst/>
          </a:prstGeom>
          <a:ln w="12700">
            <a:miter lim="400000"/>
          </a:ln>
        </p:spPr>
      </p:pic>
      <p:sp>
        <p:nvSpPr>
          <p:cNvPr id="222" name="Straight Connector 2"/>
          <p:cNvSpPr/>
          <p:nvPr/>
        </p:nvSpPr>
        <p:spPr>
          <a:xfrm flipH="1" flipV="1">
            <a:off x="1359975" y="500380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23" name="LOS CONGRESOS FAVORECEN EL SERVICIO CRISTIANO"/>
          <p:cNvSpPr txBox="1"/>
          <p:nvPr/>
        </p:nvSpPr>
        <p:spPr>
          <a:xfrm>
            <a:off x="1283169" y="77724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3400">
                <a:solidFill>
                  <a:srgbClr val="03ADC9"/>
                </a:solidFill>
                <a:latin typeface="Expose Bold"/>
                <a:ea typeface="Expose Bold"/>
                <a:cs typeface="Expose Bold"/>
                <a:sym typeface="Expose Bold"/>
              </a:defRPr>
            </a:lvl1pPr>
          </a:lstStyle>
          <a:p>
            <a:pPr/>
            <a:r>
              <a:t>LOS CONGRESOS FAVORECEN EL SERVICIO CRISTIANO</a:t>
            </a:r>
          </a:p>
        </p:txBody>
      </p:sp>
      <p:sp>
        <p:nvSpPr>
          <p:cNvPr id="224" name="Se me ha mostrado que nuestros congresos y reuniones generales han de aumentar en interés y éxito. A medida que llegamos más cerca del fin, he visto que en esas reuniones habrá menos predicación y más estudio de la Biblia. Habrá pequeños grupos por todo "/>
          <p:cNvSpPr txBox="1"/>
          <p:nvPr/>
        </p:nvSpPr>
        <p:spPr>
          <a:xfrm>
            <a:off x="1321875" y="5254852"/>
            <a:ext cx="20493530"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Se me ha mostrado que nuestros congresos y reuniones generales han de aumentar en interés y éxito. A medida que llegamos más cerca del fin, he visto que en esas reuniones habrá menos predicación y más estudio de la Biblia. Habrá pequeños grupos por todo el campamento con las Biblias en sus manos, y diferentes personas dirigiendo un estudio de las Escrituras en forma de conversación.</a:t>
            </a:r>
            <a:r>
              <a:rPr>
                <a:solidFill>
                  <a:srgbClr val="FF005C"/>
                </a:solidFill>
              </a:rPr>
              <a:t>—Testimonies for the Church 6:87.</a:t>
            </a:r>
            <a:endParaRPr>
              <a:solidFill>
                <a:srgbClr val="FF005C"/>
              </a:solidFill>
            </a:endParaRPr>
          </a:p>
        </p:txBody>
      </p:sp>
      <p:sp>
        <p:nvSpPr>
          <p:cNvPr id="225" name="Rasgos especiales que tendrán los congresos cerca del tiempo del fin"/>
          <p:cNvSpPr txBox="1"/>
          <p:nvPr/>
        </p:nvSpPr>
        <p:spPr>
          <a:xfrm>
            <a:off x="1325368" y="4007647"/>
            <a:ext cx="18507288"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Rasgos especiales que tendrán los congresos cerca del tiempo del fin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