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b="0" baseline="0" cap="none" i="0" spc="0" strike="noStrike" sz="4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9" name="Shape 16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y fecha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12" name="Título de presentació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13" name="Nivel de texto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ólo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Título de diapositiva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Título de diapositiva</a:t>
            </a:r>
          </a:p>
        </p:txBody>
      </p:sp>
      <p:sp>
        <p:nvSpPr>
          <p:cNvPr id="100" name="Subtítulo de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10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ítulo de agenda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agenda</a:t>
            </a:r>
          </a:p>
        </p:txBody>
      </p:sp>
      <p:sp>
        <p:nvSpPr>
          <p:cNvPr id="109" name="Subtítulo de agend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agenda</a:t>
            </a:r>
          </a:p>
        </p:txBody>
      </p:sp>
      <p:sp>
        <p:nvSpPr>
          <p:cNvPr id="110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Temas de agenda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1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ecl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Nivel de texto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Declaración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9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a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Nivel de texto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7" name="Información del dato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Información del dato</a:t>
            </a:r>
          </a:p>
        </p:txBody>
      </p:sp>
      <p:sp>
        <p:nvSpPr>
          <p:cNvPr id="128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ribució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Atribución</a:t>
            </a:r>
          </a:p>
        </p:txBody>
      </p:sp>
      <p:sp>
        <p:nvSpPr>
          <p:cNvPr id="136" name="Nivel de texto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“Frase celebre”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3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to de ensalada con arroz frito, huevos duros y palillos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5" name="Tazón con tortas de salmón, ensalada y hummus 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6" name="Plato de pasta pappardelle con mantequilla de perejil, avellanas tostadas y queso parmesano rallado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47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tazón de ensalada con arroz frito, huevos cocidos y palillos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5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guacates y limones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ítulo de presentació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Título de presentación</a:t>
            </a:r>
          </a:p>
        </p:txBody>
      </p:sp>
      <p:sp>
        <p:nvSpPr>
          <p:cNvPr id="23" name="Autor y fecha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y fecha</a:t>
            </a:r>
          </a:p>
        </p:txBody>
      </p:sp>
      <p:sp>
        <p:nvSpPr>
          <p:cNvPr id="24" name="Nivel de texto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presentación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foto alternati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azón con tortas de salmón, ensalada y hummus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Título de diapositiva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Título de diapositiva</a:t>
            </a:r>
          </a:p>
        </p:txBody>
      </p:sp>
      <p:sp>
        <p:nvSpPr>
          <p:cNvPr id="34" name="Nivel de texto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Subtítulo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 y 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ítulo de diapositiva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Título de diapositiva</a:t>
            </a:r>
          </a:p>
        </p:txBody>
      </p:sp>
      <p:sp>
        <p:nvSpPr>
          <p:cNvPr id="43" name="Subtítulo de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44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iñ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Nivel de texto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ubtítulo de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61" name="Nivel de texto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Plato de pasta pappardelle con mantequilla de perejil, avellanas tostadas y queso parmesano rallado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Título de diapositiva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diapositiva</a:t>
            </a:r>
          </a:p>
        </p:txBody>
      </p:sp>
      <p:sp>
        <p:nvSpPr>
          <p:cNvPr id="6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video pequeñ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ubtítulo de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72" name="Nivel de texto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73" name="Título de diapositiva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diapositiva</a:t>
            </a:r>
          </a:p>
        </p:txBody>
      </p:sp>
      <p:sp>
        <p:nvSpPr>
          <p:cNvPr id="7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ítulo, viñetas y vide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ubtítulo de diapositiva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Subtítulo de diapositiva</a:t>
            </a:r>
          </a:p>
        </p:txBody>
      </p:sp>
      <p:sp>
        <p:nvSpPr>
          <p:cNvPr id="82" name="Nivel de texto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83" name="Título de diapositiva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Título de diapositiva</a:t>
            </a:r>
          </a:p>
        </p:txBody>
      </p:sp>
      <p:sp>
        <p:nvSpPr>
          <p:cNvPr id="84" name="Número de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Título de sección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Título de sección</a:t>
            </a:r>
          </a:p>
        </p:txBody>
      </p:sp>
      <p:sp>
        <p:nvSpPr>
          <p:cNvPr id="92" name="Número de diapositiva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de diapositiva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Título de diapositiva</a:t>
            </a:r>
          </a:p>
        </p:txBody>
      </p:sp>
      <p:sp>
        <p:nvSpPr>
          <p:cNvPr id="3" name="Nivel de texto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Texto en viñeta de diapositiva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Número de diapositiva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3" Type="http://schemas.openxmlformats.org/officeDocument/2006/relationships/image" Target="../media/image3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3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Relationship Id="rId3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openxmlformats.org/officeDocument/2006/relationships/image" Target="../media/image3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Mesa de trabajo 1.png" descr="Mesa de trabajo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50800"/>
            <a:ext cx="24384001" cy="13817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Mesa de trabajo 5.png" descr="Mesa de trabajo 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6575" y="-220134"/>
            <a:ext cx="24597150" cy="1393838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3726" y="1641763"/>
            <a:ext cx="5962721" cy="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Straight Connector 2"/>
          <p:cNvSpPr/>
          <p:nvPr/>
        </p:nvSpPr>
        <p:spPr>
          <a:xfrm flipH="1" flipV="1">
            <a:off x="1339655" y="5340845"/>
            <a:ext cx="15520321" cy="1"/>
          </a:xfrm>
          <a:prstGeom prst="line">
            <a:avLst/>
          </a:prstGeom>
          <a:ln w="63500">
            <a:solidFill>
              <a:srgbClr val="03ADC9"/>
            </a:solidFill>
            <a:miter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" name="La diseminación de la verdad de Dios no está restringida a unos pocos pastores ordenados. La verdad ha de ser esparcida por todos los que pretenden ser discípulos de Cristo. Ha de sembrarse sobre todas las aguas.…"/>
          <p:cNvSpPr txBox="1"/>
          <p:nvPr/>
        </p:nvSpPr>
        <p:spPr>
          <a:xfrm>
            <a:off x="1321875" y="5484672"/>
            <a:ext cx="20491692" cy="2929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t>La diseminación de la verdad de Dios no está restringida a unos pocos pastores ordenados. La verdad ha de ser esparcida por todos los que pretenden ser discípulos de Cristo. Ha de sembrarse sobre todas las aguas.</a:t>
            </a:r>
          </a:p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rPr>
                <a:solidFill>
                  <a:srgbClr val="FF005C"/>
                </a:solidFill>
              </a:rPr>
              <a:t>—The Review and Herald, 22 de agosto de 1899.</a:t>
            </a:r>
          </a:p>
        </p:txBody>
      </p:sp>
      <p:sp>
        <p:nvSpPr>
          <p:cNvPr id="231" name="Aprendiendo por la práctica"/>
          <p:cNvSpPr txBox="1"/>
          <p:nvPr/>
        </p:nvSpPr>
        <p:spPr>
          <a:xfrm>
            <a:off x="1323654" y="4425586"/>
            <a:ext cx="15552322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Aprendiendo por la práctica</a:t>
            </a:r>
          </a:p>
        </p:txBody>
      </p:sp>
      <p:sp>
        <p:nvSpPr>
          <p:cNvPr id="232" name="LA COOPERACIÓN DE LOS MINISTROS Y LOS MIEMBROS LAICOS"/>
          <p:cNvSpPr txBox="1"/>
          <p:nvPr/>
        </p:nvSpPr>
        <p:spPr>
          <a:xfrm>
            <a:off x="1267929" y="675226"/>
            <a:ext cx="6674299" cy="9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3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LA COOPERACIÓN DE LOS MINISTROS Y LOS MIEMBROS LAICOS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Mesa de trabajo 6.png" descr="Mesa de trabajo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353" y="-71967"/>
            <a:ext cx="24458706" cy="1385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3566" y="1601123"/>
            <a:ext cx="5962721" cy="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Straight Connector 2"/>
          <p:cNvSpPr/>
          <p:nvPr/>
        </p:nvSpPr>
        <p:spPr>
          <a:xfrm flipH="1" flipV="1">
            <a:off x="1299015" y="5308206"/>
            <a:ext cx="15520321" cy="1"/>
          </a:xfrm>
          <a:prstGeom prst="line">
            <a:avLst/>
          </a:prstGeom>
          <a:ln w="63500">
            <a:solidFill>
              <a:srgbClr val="03ADC9"/>
            </a:solidFill>
            <a:miter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" name="Los pastores pueden predicar discursos agradables y poderosos, y puede realizarse mucha labor para edificar y hacer próspera la iglesia; pero a menos que sus miembros individuales desempeñen su parte como siervos de Jesucristo, la iglesia estará siempre "/>
          <p:cNvSpPr txBox="1"/>
          <p:nvPr/>
        </p:nvSpPr>
        <p:spPr>
          <a:xfrm>
            <a:off x="1211809" y="5465233"/>
            <a:ext cx="20524289" cy="4292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t>Los pastores pueden predicar discursos agradables y poderosos, y puede realizarse mucha labor para edificar y hacer próspera la iglesia; pero a menos que sus miembros individuales desempeñen su parte como siervos de Jesucristo, la iglesia estará siempre en tinieblas y sin fuerza. Por duro y oscuro que sea el mundo, la influencia de un ejemplo verdaderamente consecuente será un poder para bien.</a:t>
            </a:r>
          </a:p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rPr>
                <a:solidFill>
                  <a:srgbClr val="FF005C"/>
                </a:solidFill>
              </a:rPr>
              <a:t>— Testimonies for the Church 4:285, 286.</a:t>
            </a:r>
          </a:p>
        </p:txBody>
      </p:sp>
      <p:sp>
        <p:nvSpPr>
          <p:cNvPr id="238" name="Aprendiendo por la práctica"/>
          <p:cNvSpPr txBox="1"/>
          <p:nvPr/>
        </p:nvSpPr>
        <p:spPr>
          <a:xfrm>
            <a:off x="1283015" y="4311667"/>
            <a:ext cx="15552321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Aprendiendo por la práctica</a:t>
            </a:r>
          </a:p>
        </p:txBody>
      </p:sp>
      <p:sp>
        <p:nvSpPr>
          <p:cNvPr id="239" name="LA COOPERACIÓN DE LOS MINISTROS Y LOS MIEMBROS LAICOS"/>
          <p:cNvSpPr txBox="1"/>
          <p:nvPr/>
        </p:nvSpPr>
        <p:spPr>
          <a:xfrm>
            <a:off x="1257769" y="634586"/>
            <a:ext cx="6674299" cy="9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3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LA COOPERACIÓN DE LOS MINISTROS Y LOS MIEMBROS LAICOS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Mesa de trabajo 4.png" descr="Mesa de trabajo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353" y="0"/>
            <a:ext cx="24458706" cy="13859934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Un error fatal"/>
          <p:cNvSpPr txBox="1"/>
          <p:nvPr/>
        </p:nvSpPr>
        <p:spPr>
          <a:xfrm>
            <a:off x="2524498" y="7517440"/>
            <a:ext cx="15552322" cy="969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2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Un error fatal </a:t>
            </a:r>
          </a:p>
        </p:txBody>
      </p:sp>
      <p:sp>
        <p:nvSpPr>
          <p:cNvPr id="243" name="Capitulo 7"/>
          <p:cNvSpPr txBox="1"/>
          <p:nvPr/>
        </p:nvSpPr>
        <p:spPr>
          <a:xfrm>
            <a:off x="2431249" y="5373229"/>
            <a:ext cx="6770702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3ADC9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lvl1pPr>
          </a:lstStyle>
          <a:p>
            <a:pPr/>
            <a:r>
              <a:t>Capitulo 7</a:t>
            </a:r>
          </a:p>
        </p:txBody>
      </p:sp>
      <p:sp>
        <p:nvSpPr>
          <p:cNvPr id="244" name="LA COOPERACIÓN DE LOS MINISTROS Y LOS MIEMBROS LAICOS"/>
          <p:cNvSpPr txBox="1"/>
          <p:nvPr/>
        </p:nvSpPr>
        <p:spPr>
          <a:xfrm>
            <a:off x="2473582" y="6029191"/>
            <a:ext cx="12015901" cy="1549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LA COOPERACIÓN DE LOS MINISTROS Y LOS MIEMBROS LAICOS</a:t>
            </a:r>
          </a:p>
        </p:txBody>
      </p:sp>
      <p:pic>
        <p:nvPicPr>
          <p:cNvPr id="245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47413" y="7499760"/>
            <a:ext cx="16517048" cy="139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Mesa de trabajo 6.png" descr="Mesa de trabajo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353" y="-148167"/>
            <a:ext cx="24458706" cy="1385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3886" y="1530003"/>
            <a:ext cx="5962721" cy="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249" name="Straight Connector 2"/>
          <p:cNvSpPr/>
          <p:nvPr/>
        </p:nvSpPr>
        <p:spPr>
          <a:xfrm flipH="1" flipV="1">
            <a:off x="1268535" y="4437379"/>
            <a:ext cx="15520321" cy="1"/>
          </a:xfrm>
          <a:prstGeom prst="line">
            <a:avLst/>
          </a:prstGeom>
          <a:ln w="63500">
            <a:solidFill>
              <a:srgbClr val="03ADC9"/>
            </a:solidFill>
            <a:miter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0" name="Es un error fatal suponer que la obra de salvar almas depende solamente del ministerio. El humilde y consagrado creyente a quien el Señor de la viña le ha dado preocupación por las almas, debe ser animado por los hombres a quienes Dios ha confiado mayore"/>
          <p:cNvSpPr txBox="1"/>
          <p:nvPr/>
        </p:nvSpPr>
        <p:spPr>
          <a:xfrm>
            <a:off x="1210115" y="4586066"/>
            <a:ext cx="20516828" cy="497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t>Es un error fatal suponer que la obra de salvar almas depende solamente del ministerio. El humilde y consagrado creyente a quien el Señor de la viña le ha dado preocupación por las almas, debe ser animado por los hombres a quienes Dios ha confiado mayores responsabilidades. Los dirigentes de la iglesia de Dios han de comprender que la comisión del Salvador se da a todo el que cree en su nombre. Dios enviará a su viña a muchos que no han sido dedicados al ministerio por la imposición de las manos.</a:t>
            </a:r>
            <a:r>
              <a:rPr>
                <a:solidFill>
                  <a:srgbClr val="FF005C"/>
                </a:solidFill>
              </a:rPr>
              <a:t>—Los Hechos de los Apóstoles, 90, 91.</a:t>
            </a:r>
          </a:p>
        </p:txBody>
      </p:sp>
      <p:sp>
        <p:nvSpPr>
          <p:cNvPr id="251" name="Un error fatal"/>
          <p:cNvSpPr txBox="1"/>
          <p:nvPr/>
        </p:nvSpPr>
        <p:spPr>
          <a:xfrm>
            <a:off x="1252535" y="3542441"/>
            <a:ext cx="15552321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Un error fatal</a:t>
            </a:r>
          </a:p>
        </p:txBody>
      </p:sp>
      <p:sp>
        <p:nvSpPr>
          <p:cNvPr id="252" name="LA COOPERACIÓN DE LOS MINISTROS Y LOS MIEMBROS LAICOS"/>
          <p:cNvSpPr txBox="1"/>
          <p:nvPr/>
        </p:nvSpPr>
        <p:spPr>
          <a:xfrm>
            <a:off x="1278089" y="563466"/>
            <a:ext cx="6674299" cy="9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3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LA COOPERACIÓN DE LOS MINISTROS Y LOS MIEMBROS LAICOS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Mesa de trabajo 8.png" descr="Mesa de trabajo 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653" y="-64771"/>
            <a:ext cx="24433306" cy="13845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3566" y="1509683"/>
            <a:ext cx="5962721" cy="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256" name="Straight Connector 2"/>
          <p:cNvSpPr/>
          <p:nvPr/>
        </p:nvSpPr>
        <p:spPr>
          <a:xfrm flipH="1" flipV="1">
            <a:off x="1276155" y="4511040"/>
            <a:ext cx="15520321" cy="1"/>
          </a:xfrm>
          <a:prstGeom prst="line">
            <a:avLst/>
          </a:prstGeom>
          <a:ln w="63500">
            <a:solidFill>
              <a:srgbClr val="03ADC9"/>
            </a:solidFill>
            <a:miter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57" name="La idea de que el ministro debe llevar toda la carga y hacer todo el trabajo, es un gran error. Podría suceder que, recargado de trabajo y quebrantado, descendiera al sepulcro cuando, si la carga hubiese sido compartida como el Señor quería, habría conti"/>
          <p:cNvSpPr txBox="1"/>
          <p:nvPr/>
        </p:nvSpPr>
        <p:spPr>
          <a:xfrm>
            <a:off x="1270818" y="4723553"/>
            <a:ext cx="20437780" cy="454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t>La idea de que el ministro debe llevar toda la carga y hacer todo el trabajo, es un gran error. Podría suceder que, recargado de trabajo y quebrantado, descendiera al sepulcro cuando, si la carga hubiese sido compartida como el Señor quería, habría continuado viviendo. A fin de que la carga sea distribuida, deben educar a la iglesia los que pueden enseñar a otros a seguir a Cristo y trabajar como él trabajó.</a:t>
            </a:r>
            <a:r>
              <a:rPr>
                <a:solidFill>
                  <a:srgbClr val="FF005C"/>
                </a:solidFill>
              </a:rPr>
              <a:t>—Joyas de los Testimonios 3:68.</a:t>
            </a:r>
          </a:p>
        </p:txBody>
      </p:sp>
      <p:sp>
        <p:nvSpPr>
          <p:cNvPr id="258" name="Un error fatal"/>
          <p:cNvSpPr txBox="1"/>
          <p:nvPr/>
        </p:nvSpPr>
        <p:spPr>
          <a:xfrm>
            <a:off x="1272854" y="3621181"/>
            <a:ext cx="15552322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Un error fatal</a:t>
            </a:r>
          </a:p>
        </p:txBody>
      </p:sp>
      <p:sp>
        <p:nvSpPr>
          <p:cNvPr id="259" name="LA COOPERACIÓN DE LOS MINISTROS Y LOS MIEMBROS LAICOS"/>
          <p:cNvSpPr txBox="1"/>
          <p:nvPr/>
        </p:nvSpPr>
        <p:spPr>
          <a:xfrm>
            <a:off x="1257769" y="543146"/>
            <a:ext cx="6674299" cy="9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3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LA COOPERACIÓN DE LOS MINISTROS Y LOS MIEMBROS LAICOS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Mesa de trabajo 10.png" descr="Mesa de trabajo 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653" y="-64770"/>
            <a:ext cx="24433306" cy="1384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3566" y="1662083"/>
            <a:ext cx="5962721" cy="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Straight Connector 2"/>
          <p:cNvSpPr/>
          <p:nvPr/>
        </p:nvSpPr>
        <p:spPr>
          <a:xfrm flipH="1" flipV="1">
            <a:off x="1299015" y="4693920"/>
            <a:ext cx="15520321" cy="1"/>
          </a:xfrm>
          <a:prstGeom prst="line">
            <a:avLst/>
          </a:prstGeom>
          <a:ln w="63500">
            <a:solidFill>
              <a:srgbClr val="03ADC9"/>
            </a:solidFill>
            <a:miter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64" name="El predicador no debe tener el sentimiento de que debe encargarse por sí mismo de toda la obra de predicación, trabajo u oración; debe educar personas que lo ayuden en ello en toda iglesia. Túrnense diferentes personas para dirigir las reuniones o los es"/>
          <p:cNvSpPr txBox="1"/>
          <p:nvPr/>
        </p:nvSpPr>
        <p:spPr>
          <a:xfrm>
            <a:off x="1260069" y="5052466"/>
            <a:ext cx="20516162" cy="3611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t>El predicador no debe tener el sentimiento de que debe encargarse por sí mismo de toda la obra de predicación, trabajo u oración; debe educar personas que lo ayuden en ello en toda iglesia. Túrnense diferentes personas para dirigir las reuniones o los estudios bíblicos; y mientras lo hagan estarán poniendo en uso los talentos que Dios les dió, y al mismo tiempo preparándose como obreros.</a:t>
            </a:r>
            <a:r>
              <a:rPr>
                <a:solidFill>
                  <a:srgbClr val="FF005C"/>
                </a:solidFill>
              </a:rPr>
              <a:t>—Obreros Evangélicos, 207.</a:t>
            </a:r>
          </a:p>
        </p:txBody>
      </p:sp>
      <p:sp>
        <p:nvSpPr>
          <p:cNvPr id="265" name="LOS ESTUDIANTES HAN DE HACER OBRA MISIONERA MIENTRAS SE PREPARAN"/>
          <p:cNvSpPr txBox="1"/>
          <p:nvPr/>
        </p:nvSpPr>
        <p:spPr>
          <a:xfrm>
            <a:off x="1257769" y="733646"/>
            <a:ext cx="6674299" cy="9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3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LOS ESTUDIANTES HAN DE HACER OBRA MISIONERA MIENTRAS SE PREPARAN</a:t>
            </a:r>
          </a:p>
        </p:txBody>
      </p:sp>
      <p:sp>
        <p:nvSpPr>
          <p:cNvPr id="266" name="Un error fatal"/>
          <p:cNvSpPr txBox="1"/>
          <p:nvPr/>
        </p:nvSpPr>
        <p:spPr>
          <a:xfrm>
            <a:off x="1283015" y="3826921"/>
            <a:ext cx="15552321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Un error fatal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Mesa de trabajo 3.png" descr="Mesa de trabajo 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053" y="-79164"/>
            <a:ext cx="24484106" cy="13874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69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3726" y="1672243"/>
            <a:ext cx="5962721" cy="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270" name="Straight Connector 2"/>
          <p:cNvSpPr/>
          <p:nvPr/>
        </p:nvSpPr>
        <p:spPr>
          <a:xfrm flipH="1" flipV="1">
            <a:off x="1306635" y="4490719"/>
            <a:ext cx="15520321" cy="2"/>
          </a:xfrm>
          <a:prstGeom prst="line">
            <a:avLst/>
          </a:prstGeom>
          <a:ln w="63500">
            <a:solidFill>
              <a:srgbClr val="03ADC9"/>
            </a:solidFill>
            <a:miter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1" name="Los pastores no deben hacer la obra que pertenece a la iglesia, cansándose ellos mismos, e impidiendo que otros desempeñen su deber. Deben enseñar a los miembros a trabajar en la iglesia y en la comunidad.—Historical Sketches of the Foreign Missions of t"/>
          <p:cNvSpPr txBox="1"/>
          <p:nvPr/>
        </p:nvSpPr>
        <p:spPr>
          <a:xfrm>
            <a:off x="1272769" y="4903452"/>
            <a:ext cx="20478592" cy="36110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t>Los pastores no deben hacer la obra que pertenece a la iglesia, cansándose ellos mismos, e impidiendo que otros desempeñen su deber. Deben enseñar a los miembros a trabajar en la iglesia y en la comunidad.</a:t>
            </a:r>
            <a:r>
              <a:rPr>
                <a:solidFill>
                  <a:srgbClr val="FF005C"/>
                </a:solidFill>
              </a:rPr>
              <a:t>—Historical Sketches of the Foreign Missions of the Seventh Day Adventist, 291.</a:t>
            </a:r>
            <a:endParaRPr>
              <a:solidFill>
                <a:srgbClr val="FF005C"/>
              </a:solidFill>
            </a:endParaRPr>
          </a:p>
        </p:txBody>
      </p:sp>
      <p:sp>
        <p:nvSpPr>
          <p:cNvPr id="272" name="LOS ESTUDIANTES HAN DE HACER OBRA MISIONERA MIENTRAS SE PREPARAN"/>
          <p:cNvSpPr txBox="1"/>
          <p:nvPr/>
        </p:nvSpPr>
        <p:spPr>
          <a:xfrm>
            <a:off x="1267929" y="743806"/>
            <a:ext cx="6674299" cy="9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3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LOS ESTUDIANTES HAN DE HACER OBRA MISIONERA MIENTRAS SE PREPARAN</a:t>
            </a:r>
          </a:p>
        </p:txBody>
      </p:sp>
      <p:sp>
        <p:nvSpPr>
          <p:cNvPr id="273" name="Un error fatal"/>
          <p:cNvSpPr txBox="1"/>
          <p:nvPr/>
        </p:nvSpPr>
        <p:spPr>
          <a:xfrm>
            <a:off x="1303334" y="3638961"/>
            <a:ext cx="15552322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Un error fatal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Mesa de trabajo 5.png" descr="Mesa de trabajo 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353" y="-148167"/>
            <a:ext cx="24458706" cy="13859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3566" y="1499523"/>
            <a:ext cx="5962721" cy="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277" name="Straight Connector 2"/>
          <p:cNvSpPr/>
          <p:nvPr/>
        </p:nvSpPr>
        <p:spPr>
          <a:xfrm flipH="1" flipV="1">
            <a:off x="1326955" y="4262120"/>
            <a:ext cx="15520321" cy="1"/>
          </a:xfrm>
          <a:prstGeom prst="line">
            <a:avLst/>
          </a:prstGeom>
          <a:ln w="63500">
            <a:solidFill>
              <a:srgbClr val="03ADC9"/>
            </a:solidFill>
            <a:miter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78" name="Cuando se hace un esfuerzo para presentar nuestra fe a los no creyentes, con demasiada frecuencia los miembros de la iglesia quedan indiferentes, como si no fuesen parte interesada en el asunto, y dejan que toda la carga recaiga sobre el predicador. Por "/>
          <p:cNvSpPr txBox="1"/>
          <p:nvPr/>
        </p:nvSpPr>
        <p:spPr>
          <a:xfrm>
            <a:off x="1280389" y="4742586"/>
            <a:ext cx="20427992" cy="36110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t>Cuando se hace un esfuerzo para presentar nuestra fe a los no creyentes, con demasiada frecuencia los miembros de la iglesia quedan indiferentes, como si no fuesen parte interesada en el asunto, y dejan que toda la carga recaiga sobre el predicador. Por esta razón, la labor de nuestros predicadores más capaces ha producido a veces poco fruto. </a:t>
            </a:r>
            <a:r>
              <a:rPr>
                <a:solidFill>
                  <a:srgbClr val="FF005C"/>
                </a:solidFill>
              </a:rPr>
              <a:t>—Obreros Evangélicos, 206.</a:t>
            </a:r>
          </a:p>
        </p:txBody>
      </p:sp>
      <p:sp>
        <p:nvSpPr>
          <p:cNvPr id="279" name="LOS ESTUDIANTES HAN DE HACER OBRA MISIONERA MIENTRAS SE PREPARAN"/>
          <p:cNvSpPr txBox="1"/>
          <p:nvPr/>
        </p:nvSpPr>
        <p:spPr>
          <a:xfrm>
            <a:off x="1257769" y="571086"/>
            <a:ext cx="6674299" cy="9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3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LOS ESTUDIANTES HAN DE HACER OBRA MISIONERA MIENTRAS SE PREPARAN</a:t>
            </a:r>
          </a:p>
        </p:txBody>
      </p:sp>
      <p:sp>
        <p:nvSpPr>
          <p:cNvPr id="280" name="Un error fatal"/>
          <p:cNvSpPr txBox="1"/>
          <p:nvPr/>
        </p:nvSpPr>
        <p:spPr>
          <a:xfrm>
            <a:off x="1323654" y="3384961"/>
            <a:ext cx="15552322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Un error fatal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Mesa de trabajo 4.png" descr="Mesa de trabajo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380" y="8466"/>
            <a:ext cx="24458706" cy="13859935"/>
          </a:xfrm>
          <a:prstGeom prst="rect">
            <a:avLst/>
          </a:prstGeom>
          <a:ln w="12700">
            <a:miter lim="400000"/>
          </a:ln>
        </p:spPr>
      </p:pic>
      <p:sp>
        <p:nvSpPr>
          <p:cNvPr id="174" name="Entrad unidamente en el campo del servicio"/>
          <p:cNvSpPr txBox="1"/>
          <p:nvPr/>
        </p:nvSpPr>
        <p:spPr>
          <a:xfrm>
            <a:off x="2490632" y="7313028"/>
            <a:ext cx="15875543" cy="826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44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Entrad unidamente en el campo del servicio</a:t>
            </a:r>
          </a:p>
        </p:txBody>
      </p:sp>
      <p:sp>
        <p:nvSpPr>
          <p:cNvPr id="175" name="Capitulo 7"/>
          <p:cNvSpPr txBox="1"/>
          <p:nvPr/>
        </p:nvSpPr>
        <p:spPr>
          <a:xfrm>
            <a:off x="2397382" y="5097189"/>
            <a:ext cx="6770702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3ADC9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lvl1pPr>
          </a:lstStyle>
          <a:p>
            <a:pPr/>
            <a:r>
              <a:t>Capitulo 7</a:t>
            </a:r>
          </a:p>
        </p:txBody>
      </p:sp>
      <p:sp>
        <p:nvSpPr>
          <p:cNvPr id="176" name="LA COOPERACIÓN DE LOS MINISTROS Y LOS MIEMBROS LAICOS"/>
          <p:cNvSpPr txBox="1"/>
          <p:nvPr/>
        </p:nvSpPr>
        <p:spPr>
          <a:xfrm>
            <a:off x="2439716" y="5753150"/>
            <a:ext cx="12015901" cy="15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LA COOPERACIÓN DE LOS MINISTROS Y LOS MIEMBROS LAICOS</a:t>
            </a:r>
          </a:p>
        </p:txBody>
      </p:sp>
      <p:pic>
        <p:nvPicPr>
          <p:cNvPr id="177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55879" y="7135693"/>
            <a:ext cx="16517049" cy="139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Mesa de trabajo 6.png" descr="Mesa de trabajo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353" y="-148167"/>
            <a:ext cx="24458706" cy="1385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3726" y="1479203"/>
            <a:ext cx="5962721" cy="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traight Connector 2"/>
          <p:cNvSpPr/>
          <p:nvPr/>
        </p:nvSpPr>
        <p:spPr>
          <a:xfrm flipH="1" flipV="1">
            <a:off x="1309175" y="5367092"/>
            <a:ext cx="15520321" cy="1"/>
          </a:xfrm>
          <a:prstGeom prst="line">
            <a:avLst/>
          </a:prstGeom>
          <a:ln w="63500">
            <a:solidFill>
              <a:srgbClr val="03ADC9"/>
            </a:solidFill>
            <a:miter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2" name="Vayan los ministros y los miembros laicos a los campos maduros. Hallarán una cosecha dondequiera que proclamen las verdades olvidadas de la Biblia. Encontrarán personas que acepten la verdad, y que consagrarán su vida a ganar almas para Cristo. —The Sign"/>
          <p:cNvSpPr txBox="1"/>
          <p:nvPr/>
        </p:nvSpPr>
        <p:spPr>
          <a:xfrm>
            <a:off x="1271075" y="5543939"/>
            <a:ext cx="20489682" cy="29295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t>Vayan los ministros y los miembros laicos a los campos maduros. Hallarán una cosecha dondequiera que proclamen las verdades olvidadas de la Biblia. Encontrarán personas que acepten la verdad, y que consagrarán su vida a ganar almas para Cristo. </a:t>
            </a:r>
            <a:r>
              <a:rPr>
                <a:solidFill>
                  <a:srgbClr val="FF005C"/>
                </a:solidFill>
              </a:rPr>
              <a:t>—The Signs of the Times, 3 de agosto de 1903.</a:t>
            </a:r>
          </a:p>
        </p:txBody>
      </p:sp>
      <p:sp>
        <p:nvSpPr>
          <p:cNvPr id="183" name="LA COOPERACIÓN DE LOS MINISTROS Y LOS MIEMBROS LAICOS"/>
          <p:cNvSpPr txBox="1"/>
          <p:nvPr/>
        </p:nvSpPr>
        <p:spPr>
          <a:xfrm>
            <a:off x="1267929" y="550766"/>
            <a:ext cx="6674299" cy="9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3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LA COOPERACIÓN DE LOS MINISTROS Y LOS MIEMBROS LAICOS</a:t>
            </a:r>
          </a:p>
        </p:txBody>
      </p:sp>
      <p:sp>
        <p:nvSpPr>
          <p:cNvPr id="184" name="Entrad unidamente en el campo del servicio"/>
          <p:cNvSpPr txBox="1"/>
          <p:nvPr/>
        </p:nvSpPr>
        <p:spPr>
          <a:xfrm>
            <a:off x="1293175" y="4399340"/>
            <a:ext cx="15552321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Entrad unidamente en el campo del servicio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Mesa de trabajo 8.png" descr="Mesa de trabajo 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653" y="-64771"/>
            <a:ext cx="24433306" cy="1384554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3566" y="1469043"/>
            <a:ext cx="5962721" cy="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188" name="Straight Connector 2"/>
          <p:cNvSpPr/>
          <p:nvPr/>
        </p:nvSpPr>
        <p:spPr>
          <a:xfrm flipH="1" flipV="1">
            <a:off x="1306635" y="4500880"/>
            <a:ext cx="15520321" cy="1"/>
          </a:xfrm>
          <a:prstGeom prst="line">
            <a:avLst/>
          </a:prstGeom>
          <a:ln w="63500">
            <a:solidFill>
              <a:srgbClr val="03ADC9"/>
            </a:solidFill>
            <a:miter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9" name="No es propósito del Señor que se deje a los ministros hacer la mayor parte de la obra de sembrar las semillas de verdad. Hombres que no han sido llamados al ministerio deben ser estimulados a trabajar por el Maestro de acuerdo con sus diversas capacidade"/>
          <p:cNvSpPr txBox="1"/>
          <p:nvPr/>
        </p:nvSpPr>
        <p:spPr>
          <a:xfrm>
            <a:off x="1238644" y="4716373"/>
            <a:ext cx="20493752" cy="497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t>No es propósito del Señor que se deje a los ministros hacer la mayor parte de la obra de sembrar las semillas de verdad. Hombres que no han sido llamados al ministerio deben ser estimulados a trabajar por el Maestro de acuerdo con sus diversas capacidades. Centenares de hombres y mujeres que están ahora ociosos podrían prestar un servicio aceptable. Proclamando la verdad en los hogares de sus amigos y vecinos, podrían hacer una gran obra para el Maestro.</a:t>
            </a:r>
          </a:p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rPr>
                <a:solidFill>
                  <a:srgbClr val="FF005C"/>
                </a:solidFill>
              </a:rPr>
              <a:t>—Joyas de los Testimonios 3:83, 84.</a:t>
            </a:r>
          </a:p>
        </p:txBody>
      </p:sp>
      <p:sp>
        <p:nvSpPr>
          <p:cNvPr id="190" name="LA COOPERACIÓN DE LOS MINISTROS Y LOS MIEMBROS LAICOS"/>
          <p:cNvSpPr txBox="1"/>
          <p:nvPr/>
        </p:nvSpPr>
        <p:spPr>
          <a:xfrm>
            <a:off x="1257769" y="540606"/>
            <a:ext cx="6674299" cy="9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3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LA COOPERACIÓN DE LOS MINISTROS Y LOS MIEMBROS LAICOS</a:t>
            </a:r>
          </a:p>
        </p:txBody>
      </p:sp>
      <p:sp>
        <p:nvSpPr>
          <p:cNvPr id="191" name="Entrad unidamente en el campo del servicio"/>
          <p:cNvSpPr txBox="1"/>
          <p:nvPr/>
        </p:nvSpPr>
        <p:spPr>
          <a:xfrm>
            <a:off x="1303334" y="3606787"/>
            <a:ext cx="15552322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Entrad unidamente en el campo del servicio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Mesa de trabajo 10.png" descr="Mesa de trabajo 1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24653" y="-64770"/>
            <a:ext cx="24433306" cy="13845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3886" y="1784003"/>
            <a:ext cx="5962721" cy="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Straight Connector 2"/>
          <p:cNvSpPr/>
          <p:nvPr/>
        </p:nvSpPr>
        <p:spPr>
          <a:xfrm flipH="1" flipV="1">
            <a:off x="1329495" y="5196839"/>
            <a:ext cx="15520321" cy="1"/>
          </a:xfrm>
          <a:prstGeom prst="line">
            <a:avLst/>
          </a:prstGeom>
          <a:ln w="63500">
            <a:solidFill>
              <a:srgbClr val="03ADC9"/>
            </a:solidFill>
            <a:miter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96" name="Dios ha dado a sus ministros el mensaje de verdad para que lo proclamen. Las iglesias han de recibirlo, y de toda manera posible comunicarlo, recibiendo y difundiendo los primeros rayos de luz.— Joyas de los Testimonios 3:58."/>
          <p:cNvSpPr txBox="1"/>
          <p:nvPr/>
        </p:nvSpPr>
        <p:spPr>
          <a:xfrm>
            <a:off x="1310869" y="5733999"/>
            <a:ext cx="20392139" cy="22480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t>Dios ha dado a sus ministros el mensaje de verdad para que lo proclamen. Las iglesias han de recibirlo, y de toda manera posible comunicarlo, recibiendo y difundiendo los primeros rayos de luz.</a:t>
            </a:r>
            <a:r>
              <a:rPr>
                <a:solidFill>
                  <a:srgbClr val="FF005C"/>
                </a:solidFill>
              </a:rPr>
              <a:t>— Joyas de los Testimonios 3:58.</a:t>
            </a:r>
          </a:p>
        </p:txBody>
      </p:sp>
      <p:sp>
        <p:nvSpPr>
          <p:cNvPr id="197" name="LA COOPERACIÓN DE LOS MINISTROS Y LOS MIEMBROS LAICOS"/>
          <p:cNvSpPr txBox="1"/>
          <p:nvPr/>
        </p:nvSpPr>
        <p:spPr>
          <a:xfrm>
            <a:off x="1278089" y="855566"/>
            <a:ext cx="6674299" cy="9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3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LA COOPERACIÓN DE LOS MINISTROS Y LOS MIEMBROS LAICOS</a:t>
            </a:r>
          </a:p>
        </p:txBody>
      </p:sp>
      <p:sp>
        <p:nvSpPr>
          <p:cNvPr id="198" name="Entrad unidamente en el campo del servicio"/>
          <p:cNvSpPr txBox="1"/>
          <p:nvPr/>
        </p:nvSpPr>
        <p:spPr>
          <a:xfrm>
            <a:off x="1313495" y="4262107"/>
            <a:ext cx="15552321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Entrad unidamente en el campo del servicio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Mesa de trabajo 3.png" descr="Mesa de trabajo 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50053" y="4233"/>
            <a:ext cx="24484106" cy="13874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3726" y="1672243"/>
            <a:ext cx="5962721" cy="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traight Connector 2"/>
          <p:cNvSpPr/>
          <p:nvPr/>
        </p:nvSpPr>
        <p:spPr>
          <a:xfrm flipH="1" flipV="1">
            <a:off x="1306635" y="4840619"/>
            <a:ext cx="15520321" cy="1"/>
          </a:xfrm>
          <a:prstGeom prst="line">
            <a:avLst/>
          </a:prstGeom>
          <a:ln w="63500">
            <a:solidFill>
              <a:srgbClr val="03ADC9"/>
            </a:solidFill>
            <a:miter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03" name="La hermandad debe elevarse hasta donde se eleva el ministro, secundando así sus esfuerzos al ayudarlo a llevar sus cargas. Así él no se sentirá sobrecargado ni se desanimará. No podrá proyectarse en la iglesia ninguna influencia que resulte duradera a me"/>
          <p:cNvSpPr txBox="1"/>
          <p:nvPr/>
        </p:nvSpPr>
        <p:spPr>
          <a:xfrm>
            <a:off x="1247369" y="5005313"/>
            <a:ext cx="20432067" cy="497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t>La hermandad debe elevarse hasta donde se eleva el ministro, secundando así sus esfuerzos al ayudarlo a llevar sus cargas. Así él no se sentirá sobrecargado ni se desanimará. No podrá proyectarse en la iglesia ninguna influencia que resulte duradera a menos que los hermanos se muevan inteligentemente, por principio, para hacer todo lo que esté a su alcance a fin de hacer progresar la obra.</a:t>
            </a:r>
            <a:r>
              <a:rPr>
                <a:solidFill>
                  <a:srgbClr val="FF005C"/>
                </a:solidFill>
              </a:rPr>
              <a:t>—The Review and Herald, 23 de agosto de 1881.</a:t>
            </a:r>
            <a:endParaRPr>
              <a:solidFill>
                <a:srgbClr val="FF005C"/>
              </a:solidFill>
            </a:endParaRPr>
          </a:p>
        </p:txBody>
      </p:sp>
      <p:sp>
        <p:nvSpPr>
          <p:cNvPr id="204" name="LA COOPERACIÓN DE LOS MINISTROS Y LOS MIEMBROS LAICOS"/>
          <p:cNvSpPr txBox="1"/>
          <p:nvPr/>
        </p:nvSpPr>
        <p:spPr>
          <a:xfrm>
            <a:off x="1267929" y="705706"/>
            <a:ext cx="6674299" cy="9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3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LA COOPERACIÓN DE LOS MINISTROS Y LOS MIEMBROS LAICOS</a:t>
            </a:r>
          </a:p>
        </p:txBody>
      </p:sp>
      <p:sp>
        <p:nvSpPr>
          <p:cNvPr id="205" name="Entrad unidamente en el campo del servicio"/>
          <p:cNvSpPr txBox="1"/>
          <p:nvPr/>
        </p:nvSpPr>
        <p:spPr>
          <a:xfrm>
            <a:off x="1290635" y="3903347"/>
            <a:ext cx="15552321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Entrad unidamente en el campo del servicio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Mesa de trabajo 4.png" descr="Mesa de trabajo 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353" y="0"/>
            <a:ext cx="24458706" cy="13859934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Una combinación convincente"/>
          <p:cNvSpPr txBox="1"/>
          <p:nvPr/>
        </p:nvSpPr>
        <p:spPr>
          <a:xfrm>
            <a:off x="2448298" y="7470873"/>
            <a:ext cx="15552322" cy="9692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2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Una combinación convincente </a:t>
            </a:r>
          </a:p>
        </p:txBody>
      </p:sp>
      <p:sp>
        <p:nvSpPr>
          <p:cNvPr id="209" name="Capitulo 7"/>
          <p:cNvSpPr txBox="1"/>
          <p:nvPr/>
        </p:nvSpPr>
        <p:spPr>
          <a:xfrm>
            <a:off x="2405849" y="5301262"/>
            <a:ext cx="6770702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3ADC9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lvl1pPr>
          </a:lstStyle>
          <a:p>
            <a:pPr/>
            <a:r>
              <a:t>Capitulo 7</a:t>
            </a:r>
          </a:p>
        </p:txBody>
      </p:sp>
      <p:sp>
        <p:nvSpPr>
          <p:cNvPr id="210" name="LA COOPERACIÓN DE LOS MINISTROS Y LOS MIEMBROS LAICOS"/>
          <p:cNvSpPr txBox="1"/>
          <p:nvPr/>
        </p:nvSpPr>
        <p:spPr>
          <a:xfrm>
            <a:off x="2422782" y="5957224"/>
            <a:ext cx="12015901" cy="15492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LA COOPERACIÓN DE LOS MINISTROS Y LOS MIEMBROS LAICOS</a:t>
            </a:r>
          </a:p>
        </p:txBody>
      </p:sp>
      <p:pic>
        <p:nvPicPr>
          <p:cNvPr id="211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64346" y="7423560"/>
            <a:ext cx="16517049" cy="1393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Mesa de trabajo 5.png" descr="Mesa de trabajo 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353" y="-148167"/>
            <a:ext cx="24458706" cy="138599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13726" y="1489363"/>
            <a:ext cx="5962721" cy="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Straight Connector 2"/>
          <p:cNvSpPr/>
          <p:nvPr/>
        </p:nvSpPr>
        <p:spPr>
          <a:xfrm flipH="1" flipV="1">
            <a:off x="1255835" y="4302760"/>
            <a:ext cx="15520321" cy="1"/>
          </a:xfrm>
          <a:prstGeom prst="line">
            <a:avLst/>
          </a:prstGeom>
          <a:ln w="63500">
            <a:solidFill>
              <a:srgbClr val="03ADC9"/>
            </a:solidFill>
            <a:miter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16" name="El mundo será convencido, no por lo que enseñe el púlpito, sino por lo que la iglesia viva. El ministerio en el púlpito anuncia la teoría del Evangelio; la piedad práctica de la iglesia demuestra su poder.—Testimonies for the Church 7:16.…"/>
          <p:cNvSpPr txBox="1"/>
          <p:nvPr/>
        </p:nvSpPr>
        <p:spPr>
          <a:xfrm>
            <a:off x="1248215" y="4651378"/>
            <a:ext cx="20450872" cy="4974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t>El mundo será convencido, no por lo que enseñe el púlpito, sino por lo que la iglesia viva. El ministerio en el púlpito anuncia la teoría del Evangelio; la piedad práctica de la iglesia demuestra su poder.</a:t>
            </a:r>
            <a:r>
              <a:rPr>
                <a:solidFill>
                  <a:srgbClr val="FF005C"/>
                </a:solidFill>
              </a:rPr>
              <a:t>—Testimonies for the Church 7:16.</a:t>
            </a:r>
            <a:endParaRPr>
              <a:solidFill>
                <a:srgbClr val="FF005C"/>
              </a:solidFill>
            </a:endParaRPr>
          </a:p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t>La obra de Dios en esta tierra no podrá nunca terminarse antes que los hombres y mujeres abarcados por el total de miembros de nuestra iglesia se unan a la obra y aúnen sus esfuerzos con los de los pastores y dirigentes de las iglesias.</a:t>
            </a:r>
          </a:p>
          <a:p>
            <a:pPr algn="just" defTabSz="457200">
              <a:lnSpc>
                <a:spcPct val="80000"/>
              </a:lnSpc>
              <a:spcBef>
                <a:spcPts val="0"/>
              </a:spcBef>
              <a:defRPr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rPr>
                <a:solidFill>
                  <a:srgbClr val="FF005C"/>
                </a:solidFill>
              </a:rPr>
              <a:t>—Obreros Evangélicos, 365.</a:t>
            </a:r>
          </a:p>
        </p:txBody>
      </p:sp>
      <p:sp>
        <p:nvSpPr>
          <p:cNvPr id="217" name="Una combinación convincente"/>
          <p:cNvSpPr txBox="1"/>
          <p:nvPr/>
        </p:nvSpPr>
        <p:spPr>
          <a:xfrm>
            <a:off x="1252534" y="3400201"/>
            <a:ext cx="15552322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Una combinación convincente </a:t>
            </a:r>
          </a:p>
        </p:txBody>
      </p:sp>
      <p:sp>
        <p:nvSpPr>
          <p:cNvPr id="218" name="LA COOPERACIÓN DE LOS MINISTROS Y LOS MIEMBROS LAICOS"/>
          <p:cNvSpPr txBox="1"/>
          <p:nvPr/>
        </p:nvSpPr>
        <p:spPr>
          <a:xfrm>
            <a:off x="1267929" y="522826"/>
            <a:ext cx="6674299" cy="9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3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LA COOPERACIÓN DE LOS MINISTROS Y LOS MIEMBROS LAICOS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Mesa de trabajo 6.png" descr="Mesa de trabajo 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7353" y="0"/>
            <a:ext cx="24458706" cy="138599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imagen pegada.pdf" descr="imagen pegada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03566" y="1560483"/>
            <a:ext cx="5962721" cy="50290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Straight Connector 2"/>
          <p:cNvSpPr/>
          <p:nvPr/>
        </p:nvSpPr>
        <p:spPr>
          <a:xfrm flipH="1" flipV="1">
            <a:off x="1329495" y="4884420"/>
            <a:ext cx="15520321" cy="1"/>
          </a:xfrm>
          <a:prstGeom prst="line">
            <a:avLst/>
          </a:prstGeom>
          <a:ln w="63500">
            <a:solidFill>
              <a:srgbClr val="03ADC9"/>
            </a:solidFill>
            <a:miter/>
          </a:ln>
        </p:spPr>
        <p:txBody>
          <a:bodyPr tIns="91439" bIns="91439"/>
          <a:lstStyle/>
          <a:p>
            <a:pPr defTabSz="1828800">
              <a:lnSpc>
                <a:spcPct val="100000"/>
              </a:lnSpc>
              <a:spcBef>
                <a:spcPts val="0"/>
              </a:spcBef>
              <a:defRPr sz="3600"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23" name="La predicación es una pequeña parte de la obra que ha de ser hecha por la salvación de las almas. El Espíritu de Dios convence a los pecadores de la verdad, y los pone en los brazos de la iglesia. Los predicadores pueden hacer su parte, pero no pueden nu"/>
          <p:cNvSpPr txBox="1"/>
          <p:nvPr/>
        </p:nvSpPr>
        <p:spPr>
          <a:xfrm>
            <a:off x="1293089" y="5288915"/>
            <a:ext cx="20476512" cy="38239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just" defTabSz="457200">
              <a:lnSpc>
                <a:spcPct val="8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Regular"/>
                <a:ea typeface="Expose Regular"/>
                <a:cs typeface="Expose Regular"/>
                <a:sym typeface="Expose Regular"/>
              </a:defRPr>
            </a:pPr>
            <a:r>
              <a:t>La predicación es una pequeña parte de la obra que ha de ser hecha por la salvación de las almas. El Espíritu de Dios convence a los pecadores de la verdad, y los pone en los brazos de la iglesia. Los predicadores pueden hacer su parte, pero no pueden nunca realizar la obra que la iglesia debe hacer.</a:t>
            </a:r>
            <a:r>
              <a:rPr>
                <a:solidFill>
                  <a:srgbClr val="FF005C"/>
                </a:solidFill>
              </a:rPr>
              <a:t>—Joyas de los Testimonios 1:456.</a:t>
            </a:r>
          </a:p>
        </p:txBody>
      </p:sp>
      <p:sp>
        <p:nvSpPr>
          <p:cNvPr id="224" name="LA COOPERACIÓN DE LOS MINISTROS Y LOS MIEMBROS LAICOS"/>
          <p:cNvSpPr txBox="1"/>
          <p:nvPr/>
        </p:nvSpPr>
        <p:spPr>
          <a:xfrm>
            <a:off x="1257769" y="593946"/>
            <a:ext cx="6674299" cy="9940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3200">
                <a:solidFill>
                  <a:srgbClr val="03ADC9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LA COOPERACIÓN DE LOS MINISTROS Y LOS MIEMBROS LAICOS</a:t>
            </a:r>
          </a:p>
        </p:txBody>
      </p:sp>
      <p:sp>
        <p:nvSpPr>
          <p:cNvPr id="225" name="Una combinación convincente"/>
          <p:cNvSpPr txBox="1"/>
          <p:nvPr/>
        </p:nvSpPr>
        <p:spPr>
          <a:xfrm>
            <a:off x="1313495" y="3955838"/>
            <a:ext cx="15552321" cy="9334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just" defTabSz="457200">
              <a:lnSpc>
                <a:spcPct val="60000"/>
              </a:lnSpc>
              <a:spcBef>
                <a:spcPts val="0"/>
              </a:spcBef>
              <a:defRPr sz="5000">
                <a:solidFill>
                  <a:srgbClr val="0A80AD"/>
                </a:solidFill>
                <a:latin typeface="Expose Bold"/>
                <a:ea typeface="Expose Bold"/>
                <a:cs typeface="Expose Bold"/>
                <a:sym typeface="Expose Bold"/>
              </a:defRPr>
            </a:lvl1pPr>
          </a:lstStyle>
          <a:p>
            <a:pPr/>
            <a:r>
              <a:t>Una combinación convincente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